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75" r:id="rId16"/>
    <p:sldId id="269" r:id="rId17"/>
    <p:sldId id="270" r:id="rId18"/>
    <p:sldId id="271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9/28/11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2C7BD-2BEB-0248-987C-DF8F1FF728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1567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9/28/11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50E97-F376-B141-855D-A9F916EBD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5679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D1BE-45BD-4E4D-8D13-C3901161F899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FC65-62AA-1445-A6FF-15E4D14CEF73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9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3AC8-C42B-2047-9077-A4CEAED1A3E1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1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0241-599F-3C43-85A8-F016143D68CD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22567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035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934A-0DE2-8C49-BE86-FB332DFA3CCF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9D0E-CB12-E843-BD1A-8BAFE59ADD18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D930-3751-9143-991B-EC66FA3D40BA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9E76-3E13-444E-8033-4832516DBB41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7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679D-398D-3D4F-B1AE-E49D4A38CD42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3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8E74-EFBE-A644-B785-2E7750871E0C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C14E-76E6-CC44-B6AD-431E1CE4F9B6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6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1654"/>
            <a:ext cx="8229600" cy="1018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8194"/>
            <a:ext cx="8229600" cy="5128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4D27-D170-B648-9295-C23CBF792FDF}" type="datetime1">
              <a:rPr lang="en-US" smtClean="0"/>
              <a:pPr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4C149-E59C-0440-A0BC-E56E17D4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7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nvidia.com/cuda/nvidia-gpu-computing-document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GPU</a:t>
            </a:r>
            <a:r>
              <a:rPr lang="ja-JP" altLang="en-US" dirty="0" smtClean="0"/>
              <a:t>プログラミング・</a:t>
            </a:r>
            <a:r>
              <a:rPr lang="ja-JP" altLang="en-US" dirty="0"/>
              <a:t>応用</a:t>
            </a:r>
            <a:r>
              <a:rPr lang="ja-JP" altLang="en-US" dirty="0" smtClean="0"/>
              <a:t>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34153"/>
          </a:xfrm>
        </p:spPr>
        <p:txBody>
          <a:bodyPr>
            <a:normAutofit/>
          </a:bodyPr>
          <a:lstStyle/>
          <a:p>
            <a:pPr lvl="0" defTabSz="914400"/>
            <a:r>
              <a:rPr kumimoji="1" lang="en-US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東京工業大学学術国際情報センタ</a:t>
            </a:r>
            <a:r>
              <a:rPr kumimoji="1"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ー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830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1664" y="111654"/>
            <a:ext cx="7905135" cy="101884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共有</a:t>
            </a:r>
            <a:r>
              <a:rPr kumimoji="1" lang="ja-JP" altLang="en-US" dirty="0" smtClean="0"/>
              <a:t>メモリの利用による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プログラム効率化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4968" y="1228194"/>
            <a:ext cx="4272270" cy="5128156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基礎編</a:t>
            </a:r>
            <a:r>
              <a:rPr kumimoji="1" lang="ja-JP" altLang="en-US" sz="2400" dirty="0"/>
              <a:t>のよう</a:t>
            </a:r>
            <a:r>
              <a:rPr kumimoji="1" lang="ja-JP" altLang="en-US" sz="2400" dirty="0" smtClean="0"/>
              <a:t>にプログラムを書くと、通常はレジスタとグローバルメモリのみを利用</a:t>
            </a:r>
            <a:endParaRPr kumimoji="1" lang="en-US" altLang="ja-JP" sz="2400" dirty="0" smtClean="0"/>
          </a:p>
          <a:p>
            <a:r>
              <a:rPr kumimoji="1" lang="ja-JP" altLang="en-US" sz="2400" dirty="0"/>
              <a:t>共有</a:t>
            </a:r>
            <a:r>
              <a:rPr kumimoji="1" lang="ja-JP" altLang="en-US" sz="2400" dirty="0" smtClean="0"/>
              <a:t>メモリ</a:t>
            </a:r>
            <a:r>
              <a:rPr kumimoji="1" lang="ja-JP" altLang="en-US" sz="2400" dirty="0"/>
              <a:t>と</a:t>
            </a:r>
            <a:r>
              <a:rPr kumimoji="1" lang="ja-JP" altLang="en-US" sz="2400" dirty="0" smtClean="0"/>
              <a:t>は：</a:t>
            </a:r>
            <a:endParaRPr kumimoji="1" lang="en-US" altLang="ja-JP" sz="2400" dirty="0" smtClean="0"/>
          </a:p>
          <a:p>
            <a:pPr lvl="1"/>
            <a:r>
              <a:rPr kumimoji="1" lang="ja-JP" altLang="en-US" sz="2000" dirty="0" smtClean="0"/>
              <a:t>ブロック内のスレッド達で共有されるメモリ領域</a:t>
            </a:r>
            <a:endParaRPr kumimoji="1" lang="en-US" altLang="ja-JP" sz="2000" dirty="0" smtClean="0"/>
          </a:p>
          <a:p>
            <a:pPr lvl="1"/>
            <a:r>
              <a:rPr kumimoji="1" lang="ja-JP" altLang="en-US" sz="2000" dirty="0" smtClean="0"/>
              <a:t>高速</a:t>
            </a:r>
            <a:endParaRPr kumimoji="1" lang="en-US" altLang="ja-JP" sz="2000" dirty="0" smtClean="0"/>
          </a:p>
          <a:p>
            <a:pPr lvl="1"/>
            <a:r>
              <a:rPr kumimoji="1" lang="ja-JP" altLang="en-US" sz="2000" dirty="0"/>
              <a:t>容量</a:t>
            </a:r>
            <a:r>
              <a:rPr kumimoji="1" lang="ja-JP" altLang="en-US" sz="2000" dirty="0" smtClean="0"/>
              <a:t>は小さい</a:t>
            </a:r>
            <a:r>
              <a:rPr kumimoji="1" lang="en-US" altLang="ja-JP" sz="2000" dirty="0" smtClean="0"/>
              <a:t>(</a:t>
            </a:r>
            <a:r>
              <a:rPr kumimoji="1" lang="ja-JP" altLang="en-US" sz="2000" dirty="0" smtClean="0"/>
              <a:t>ブロックあたり</a:t>
            </a:r>
            <a:r>
              <a:rPr kumimoji="1" lang="en-US" altLang="ja-JP" sz="2000" dirty="0" smtClean="0"/>
              <a:t>16KB</a:t>
            </a:r>
            <a:r>
              <a:rPr kumimoji="1" lang="ja-JP" altLang="en-US" sz="2000" dirty="0" smtClean="0"/>
              <a:t>以下</a:t>
            </a:r>
            <a:r>
              <a:rPr kumimoji="1" lang="en-US" altLang="ja-JP" sz="2000" dirty="0" smtClean="0"/>
              <a:t>)</a:t>
            </a:r>
          </a:p>
          <a:p>
            <a:r>
              <a:rPr kumimoji="1" lang="en-US" altLang="ja-JP" sz="2400" dirty="0" smtClean="0"/>
              <a:t>__shared__ </a:t>
            </a:r>
            <a:r>
              <a:rPr kumimoji="1" lang="en-US" altLang="ja-JP" sz="2400" dirty="0" err="1" smtClean="0"/>
              <a:t>int</a:t>
            </a:r>
            <a:r>
              <a:rPr kumimoji="1" lang="en-US" altLang="ja-JP" sz="2400" dirty="0" smtClean="0"/>
              <a:t> a[16]; </a:t>
            </a:r>
            <a:r>
              <a:rPr kumimoji="1" lang="ja-JP" altLang="en-US" sz="2400" dirty="0" err="1" smtClean="0"/>
              <a:t>のように</a:t>
            </a:r>
            <a:r>
              <a:rPr kumimoji="1" lang="ja-JP" altLang="en-US" sz="2400" dirty="0" smtClean="0"/>
              <a:t>書くと、共有メモリ上に置かれる</a:t>
            </a:r>
            <a:endParaRPr kumimoji="1" lang="ja-JP" altLang="en-US" sz="24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567238" y="1479550"/>
            <a:ext cx="4541837" cy="5045075"/>
            <a:chOff x="2842" y="974"/>
            <a:chExt cx="2861" cy="3178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3362" y="974"/>
              <a:ext cx="2341" cy="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ja-JP" altLang="ja-JP" sz="2400">
                <a:latin typeface="Palatino" pitchFamily="18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365" y="977"/>
              <a:ext cx="2335" cy="31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ja-JP" sz="1200" b="1" dirty="0">
                  <a:solidFill>
                    <a:srgbClr val="003300"/>
                  </a:solidFill>
                </a:rPr>
                <a:t>(Device) Grid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3397" y="3147"/>
              <a:ext cx="2271" cy="77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kumimoji="0" lang="ja-JP" altLang="en-US" sz="2400" b="1" dirty="0" smtClean="0">
                  <a:solidFill>
                    <a:srgbClr val="003300"/>
                  </a:solidFill>
                </a:rPr>
                <a:t>グローバルメモリ</a:t>
              </a:r>
              <a:endParaRPr kumimoji="0" lang="en-US" altLang="ja-JP" sz="2400" b="1" dirty="0" smtClean="0">
                <a:solidFill>
                  <a:srgbClr val="003300"/>
                </a:solidFill>
              </a:endParaRPr>
            </a:p>
            <a:p>
              <a:pPr algn="ctr"/>
              <a:r>
                <a:rPr lang="en-US" altLang="ja-JP" b="1" dirty="0" smtClean="0">
                  <a:solidFill>
                    <a:srgbClr val="00330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3300"/>
                  </a:solidFill>
                </a:rPr>
                <a:t>本スライドではデバイスメモリとも呼ぶ</a:t>
              </a:r>
              <a:r>
                <a:rPr lang="en-US" altLang="ja-JP" b="1" dirty="0" smtClean="0">
                  <a:solidFill>
                    <a:srgbClr val="003300"/>
                  </a:solidFill>
                </a:rPr>
                <a:t>)</a:t>
              </a:r>
              <a:endParaRPr kumimoji="0" lang="en-US" altLang="ja-JP" b="1" dirty="0" smtClean="0">
                <a:solidFill>
                  <a:srgbClr val="003300"/>
                </a:solidFill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3396" y="1288"/>
              <a:ext cx="1116" cy="156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ja-JP" sz="1200" b="1">
                  <a:solidFill>
                    <a:srgbClr val="003300"/>
                  </a:solidFill>
                </a:rPr>
                <a:t>Block (0, 0)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427" y="1609"/>
              <a:ext cx="1060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/>
              <a:r>
                <a:rPr kumimoji="0" lang="ja-JP" altLang="en-US" sz="1100" dirty="0" smtClean="0">
                  <a:solidFill>
                    <a:srgbClr val="003300"/>
                  </a:solidFill>
                </a:rPr>
                <a:t>共有メモリ</a:t>
              </a:r>
              <a:endParaRPr kumimoji="0" lang="en-US" altLang="ja-JP" sz="1100" dirty="0">
                <a:solidFill>
                  <a:srgbClr val="003300"/>
                </a:solidFill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421" y="2257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kumimoji="0" lang="en-US" altLang="ja-JP" sz="1000" b="1" dirty="0">
                  <a:solidFill>
                    <a:srgbClr val="003300"/>
                  </a:solidFill>
                </a:rPr>
                <a:t>Thread</a:t>
              </a:r>
              <a:r>
                <a:rPr kumimoji="0" lang="en-US" altLang="ja-JP" sz="1000" b="1" dirty="0" smtClean="0">
                  <a:solidFill>
                    <a:srgbClr val="003300"/>
                  </a:solidFill>
                </a:rPr>
                <a:t> </a:t>
              </a:r>
              <a:r>
                <a:rPr kumimoji="0" lang="en-US" altLang="ja-JP" sz="1000" b="1" dirty="0">
                  <a:solidFill>
                    <a:srgbClr val="003300"/>
                  </a:solidFill>
                </a:rPr>
                <a:t>(0, 0)</a:t>
              </a:r>
              <a:endParaRPr kumimoji="0" lang="en-US" altLang="ja-JP" sz="1000" dirty="0">
                <a:solidFill>
                  <a:srgbClr val="003300"/>
                </a:solidFill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3421" y="1926"/>
              <a:ext cx="392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kumimoji="0" lang="ja-JP" altLang="en-US" sz="1000" dirty="0" smtClean="0">
                  <a:solidFill>
                    <a:srgbClr val="003300"/>
                  </a:solidFill>
                </a:rPr>
                <a:t>レジスタ</a:t>
              </a:r>
              <a:endParaRPr kumimoji="0" lang="en-US" altLang="ja-JP" sz="1000" dirty="0">
                <a:solidFill>
                  <a:srgbClr val="003300"/>
                </a:solidFill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V="1">
              <a:off x="3874" y="1830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V="1">
              <a:off x="3617" y="2111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3798" y="2567"/>
              <a:ext cx="0" cy="5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3970" y="2257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kumimoji="0" lang="en-US" altLang="ja-JP" sz="1000" b="1">
                  <a:solidFill>
                    <a:srgbClr val="003300"/>
                  </a:solidFill>
                </a:rPr>
                <a:t>Thread (1, 0)</a:t>
              </a:r>
              <a:endParaRPr kumimoji="0" lang="en-US" altLang="ja-JP" sz="1000">
                <a:solidFill>
                  <a:srgbClr val="003300"/>
                </a:solidFill>
              </a:endParaRP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3970" y="1926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kumimoji="0" lang="ja-JP" altLang="en-US" sz="1000" dirty="0" smtClean="0">
                  <a:solidFill>
                    <a:srgbClr val="003300"/>
                  </a:solidFill>
                </a:rPr>
                <a:t>レジスタ</a:t>
              </a:r>
              <a:endParaRPr kumimoji="0" lang="en-US" altLang="ja-JP" sz="1000" dirty="0">
                <a:solidFill>
                  <a:srgbClr val="003300"/>
                </a:solidFill>
              </a:endParaRPr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 flipV="1">
              <a:off x="4422" y="1830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 flipV="1">
              <a:off x="4166" y="2111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4347" y="2567"/>
              <a:ext cx="0" cy="5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Text Box 30"/>
            <p:cNvSpPr txBox="1">
              <a:spLocks noChangeArrowheads="1"/>
            </p:cNvSpPr>
            <p:nvPr/>
          </p:nvSpPr>
          <p:spPr bwMode="auto">
            <a:xfrm>
              <a:off x="4553" y="1288"/>
              <a:ext cx="1116" cy="156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ja-JP" sz="1200" b="1">
                  <a:solidFill>
                    <a:srgbClr val="003300"/>
                  </a:solidFill>
                </a:rPr>
                <a:t>Block (1, 0)</a:t>
              </a:r>
              <a:endParaRPr kumimoji="0" lang="en-US" altLang="ja-JP" sz="1800">
                <a:solidFill>
                  <a:srgbClr val="003300"/>
                </a:solidFill>
              </a:endParaRPr>
            </a:p>
          </p:txBody>
        </p: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4583" y="1609"/>
              <a:ext cx="1061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/>
              <a:r>
                <a:rPr kumimoji="0" lang="ja-JP" altLang="en-US" sz="1200" dirty="0" smtClean="0">
                  <a:solidFill>
                    <a:srgbClr val="003300"/>
                  </a:solidFill>
                </a:rPr>
                <a:t>共有メモリ</a:t>
              </a:r>
              <a:endParaRPr kumimoji="0" lang="en-US" altLang="ja-JP" sz="1200" dirty="0">
                <a:solidFill>
                  <a:srgbClr val="003300"/>
                </a:solidFill>
              </a:endParaRP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4578" y="2257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kumimoji="0" lang="en-US" altLang="ja-JP" sz="1000" b="1">
                  <a:solidFill>
                    <a:srgbClr val="003300"/>
                  </a:solidFill>
                </a:rPr>
                <a:t>Thread (0, 0)</a:t>
              </a:r>
              <a:endParaRPr kumimoji="0" lang="en-US" altLang="ja-JP" sz="1000">
                <a:solidFill>
                  <a:srgbClr val="003300"/>
                </a:solidFill>
              </a:endParaRPr>
            </a:p>
          </p:txBody>
        </p:sp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4578" y="1926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kumimoji="0" lang="ja-JP" altLang="en-US" sz="1000" dirty="0" smtClean="0">
                  <a:solidFill>
                    <a:srgbClr val="003300"/>
                  </a:solidFill>
                </a:rPr>
                <a:t>レジスタ</a:t>
              </a:r>
              <a:endParaRPr kumimoji="0" lang="en-US" altLang="ja-JP" sz="1000" dirty="0">
                <a:solidFill>
                  <a:srgbClr val="003300"/>
                </a:solidFill>
              </a:endParaRPr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 flipV="1">
              <a:off x="5030" y="1830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 flipV="1">
              <a:off x="4774" y="2111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Line 38"/>
            <p:cNvSpPr>
              <a:spLocks noChangeShapeType="1"/>
            </p:cNvSpPr>
            <p:nvPr/>
          </p:nvSpPr>
          <p:spPr bwMode="auto">
            <a:xfrm>
              <a:off x="4955" y="2567"/>
              <a:ext cx="0" cy="5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Text Box 42"/>
            <p:cNvSpPr txBox="1">
              <a:spLocks noChangeArrowheads="1"/>
            </p:cNvSpPr>
            <p:nvPr/>
          </p:nvSpPr>
          <p:spPr bwMode="auto">
            <a:xfrm>
              <a:off x="5127" y="2257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kumimoji="0" lang="en-US" altLang="ja-JP" sz="1000" b="1">
                  <a:solidFill>
                    <a:srgbClr val="003300"/>
                  </a:solidFill>
                </a:rPr>
                <a:t>Thread (1, 0)</a:t>
              </a:r>
              <a:endParaRPr kumimoji="0" lang="en-US" altLang="ja-JP" sz="1000">
                <a:solidFill>
                  <a:srgbClr val="003300"/>
                </a:solidFill>
              </a:endParaRPr>
            </a:p>
          </p:txBody>
        </p:sp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5127" y="1926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kumimoji="0" lang="ja-JP" altLang="en-US" sz="1000" dirty="0" smtClean="0">
                  <a:solidFill>
                    <a:srgbClr val="003300"/>
                  </a:solidFill>
                </a:rPr>
                <a:t>レジスタ</a:t>
              </a:r>
              <a:endParaRPr kumimoji="0" lang="en-US" altLang="ja-JP" sz="1000" dirty="0">
                <a:solidFill>
                  <a:srgbClr val="003300"/>
                </a:solidFill>
              </a:endParaRPr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 flipV="1">
              <a:off x="5579" y="1830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 flipV="1">
              <a:off x="5322" y="2111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5504" y="2567"/>
              <a:ext cx="0" cy="5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Text Box 50"/>
            <p:cNvSpPr txBox="1">
              <a:spLocks noChangeArrowheads="1"/>
            </p:cNvSpPr>
            <p:nvPr/>
          </p:nvSpPr>
          <p:spPr bwMode="auto">
            <a:xfrm>
              <a:off x="2842" y="3144"/>
              <a:ext cx="355" cy="100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ja-JP" sz="1200" b="1" dirty="0">
                  <a:solidFill>
                    <a:srgbClr val="003300"/>
                  </a:solidFill>
                </a:rPr>
                <a:t>Host</a:t>
              </a:r>
            </a:p>
          </p:txBody>
        </p:sp>
        <p:sp>
          <p:nvSpPr>
            <p:cNvPr id="33" name="Line 51"/>
            <p:cNvSpPr>
              <a:spLocks noChangeShapeType="1"/>
            </p:cNvSpPr>
            <p:nvPr/>
          </p:nvSpPr>
          <p:spPr bwMode="auto">
            <a:xfrm flipV="1">
              <a:off x="3197" y="3530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4" name="円/楕円 33"/>
          <p:cNvSpPr/>
          <p:nvPr/>
        </p:nvSpPr>
        <p:spPr>
          <a:xfrm>
            <a:off x="5648632" y="2403986"/>
            <a:ext cx="1307793" cy="49345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7482304" y="2423654"/>
            <a:ext cx="1307793" cy="493455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8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共有メモリをどういう時に使うと効果的？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一般的には、グローバルメモリの同じ場所を、ブロック内の別スレッドが使いまわす場合に効率的</a:t>
            </a:r>
            <a:endParaRPr kumimoji="1" lang="en-US" altLang="ja-JP" sz="2800" dirty="0" smtClean="0"/>
          </a:p>
          <a:p>
            <a:pPr lvl="1"/>
            <a:r>
              <a:rPr kumimoji="1" lang="ja-JP" altLang="en-US" sz="2400" dirty="0" smtClean="0"/>
              <a:t>たとえば</a:t>
            </a:r>
            <a:r>
              <a:rPr kumimoji="1" lang="en-US" altLang="ja-JP" sz="2400" dirty="0" err="1" smtClean="0"/>
              <a:t>matmul_par</a:t>
            </a:r>
            <a:r>
              <a:rPr kumimoji="1" lang="ja-JP" altLang="en-US" sz="2400" dirty="0" smtClean="0"/>
              <a:t>プログラムでは、</a:t>
            </a:r>
            <a:r>
              <a:rPr kumimoji="1" lang="en-US" altLang="ja-JP" sz="2400" dirty="0" smtClean="0"/>
              <a:t>A, B</a:t>
            </a:r>
            <a:r>
              <a:rPr kumimoji="1" lang="ja-JP" altLang="en-US" sz="2400" dirty="0" smtClean="0"/>
              <a:t>の要素は複数スレッドによって読み込まれる</a:t>
            </a:r>
            <a:endParaRPr kumimoji="1" lang="en-US" altLang="ja-JP" sz="2400" dirty="0" smtClean="0"/>
          </a:p>
          <a:p>
            <a:endParaRPr kumimoji="1" lang="en-US" altLang="ja-JP" sz="2800" dirty="0" smtClean="0"/>
          </a:p>
          <a:p>
            <a:r>
              <a:rPr kumimoji="1" lang="ja-JP" altLang="en-US" sz="2800" dirty="0" smtClean="0"/>
              <a:t>一度グローバルメモリから共有メモリに明示的にコピーしてから、使いまわすと有利</a:t>
            </a:r>
            <a:endParaRPr kumimoji="1" lang="en-US" altLang="ja-JP" sz="2800" dirty="0" smtClean="0"/>
          </a:p>
          <a:p>
            <a:pPr lvl="1"/>
            <a:r>
              <a:rPr kumimoji="1" lang="ja-JP" altLang="en-US" sz="2400" dirty="0" smtClean="0"/>
              <a:t>カーネル関数の書き換え</a:t>
            </a:r>
            <a:r>
              <a:rPr kumimoji="1" lang="ja-JP" altLang="en-US" sz="2400" dirty="0"/>
              <a:t>が</a:t>
            </a:r>
            <a:r>
              <a:rPr kumimoji="1" lang="ja-JP" altLang="en-US" sz="2400" dirty="0" smtClean="0"/>
              <a:t>必要</a:t>
            </a:r>
            <a:endParaRPr kumimoji="1" lang="en-US" altLang="ja-JP" sz="2400" dirty="0" smtClean="0"/>
          </a:p>
          <a:p>
            <a:pPr lvl="1"/>
            <a:r>
              <a:rPr kumimoji="1" lang="ja-JP" altLang="en-US" sz="2400" dirty="0"/>
              <a:t>ただし</a:t>
            </a:r>
            <a:r>
              <a:rPr kumimoji="1" lang="ja-JP" altLang="en-US" sz="2400" dirty="0" smtClean="0"/>
              <a:t>、</a:t>
            </a:r>
            <a:r>
              <a:rPr kumimoji="1" lang="en-US" altLang="ja-JP" sz="2400" dirty="0" smtClean="0"/>
              <a:t>GPU</a:t>
            </a:r>
            <a:r>
              <a:rPr kumimoji="1" lang="ja-JP" altLang="en-US" sz="2400" dirty="0" err="1" smtClean="0"/>
              <a:t>には</a:t>
            </a:r>
            <a:r>
              <a:rPr kumimoji="1" lang="ja-JP" altLang="en-US" sz="2400" dirty="0" smtClean="0"/>
              <a:t>キャッシュもあるため、</a:t>
            </a:r>
            <a:r>
              <a:rPr kumimoji="1" lang="ja-JP" altLang="en-US" sz="2400" dirty="0" smtClean="0">
                <a:solidFill>
                  <a:srgbClr val="C00000"/>
                </a:solidFill>
              </a:rPr>
              <a:t>共有メモリで本当に高速化するか</a:t>
            </a:r>
            <a:r>
              <a:rPr kumimoji="1" lang="en-US" altLang="ja-JP" sz="2400" dirty="0" smtClean="0">
                <a:solidFill>
                  <a:srgbClr val="C00000"/>
                </a:solidFill>
              </a:rPr>
              <a:t>?</a:t>
            </a:r>
            <a:r>
              <a:rPr kumimoji="1" lang="ja-JP" altLang="en-US" sz="2400" dirty="0" smtClean="0">
                <a:solidFill>
                  <a:srgbClr val="C00000"/>
                </a:solidFill>
              </a:rPr>
              <a:t>は場合による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038168" y="3038168"/>
            <a:ext cx="1976284" cy="42770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8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共有</a:t>
            </a:r>
            <a:r>
              <a:rPr kumimoji="1" lang="ja-JP" altLang="en-US" sz="3600" dirty="0" smtClean="0"/>
              <a:t>メモリを使った行列積プログラム： </a:t>
            </a:r>
            <a:r>
              <a:rPr kumimoji="1" lang="en-US" altLang="ja-JP" sz="3600" dirty="0" err="1" smtClean="0"/>
              <a:t>matmul_shared</a:t>
            </a:r>
            <a:endParaRPr kumimoji="1" lang="ja-JP" altLang="en-US" sz="36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55650" y="3500438"/>
            <a:ext cx="3455988" cy="3305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16013" y="3641725"/>
            <a:ext cx="2808287" cy="2808288"/>
          </a:xfrm>
          <a:prstGeom prst="rect">
            <a:avLst/>
          </a:prstGeom>
          <a:noFill/>
          <a:ln w="1905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 sz="1800">
              <a:solidFill>
                <a:srgbClr val="5F5F5F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979613" y="36449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916238" y="36449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rot="-5400000">
            <a:off x="2520157" y="3248819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rot="-5400000">
            <a:off x="2520157" y="4185444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79613" y="4652963"/>
            <a:ext cx="942975" cy="935037"/>
          </a:xfrm>
          <a:prstGeom prst="rect">
            <a:avLst/>
          </a:prstGeom>
          <a:solidFill>
            <a:srgbClr val="EAEAEA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dirty="0"/>
              <a:t>タイル</a:t>
            </a:r>
            <a:endParaRPr lang="en-US" altLang="ja-JP" sz="18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76375" y="6446838"/>
            <a:ext cx="1812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/>
              <a:t>グローバルメモリ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11863" y="4502150"/>
            <a:ext cx="1655762" cy="1511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372225" y="4718050"/>
            <a:ext cx="942975" cy="935038"/>
          </a:xfrm>
          <a:prstGeom prst="rect">
            <a:avLst/>
          </a:prstGeom>
          <a:solidFill>
            <a:srgbClr val="EAEAEA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800" dirty="0" smtClean="0"/>
              <a:t>タイル</a:t>
            </a:r>
            <a:endParaRPr lang="en-US" altLang="ja-JP" sz="1800" dirty="0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3492500" y="4941888"/>
            <a:ext cx="2376488" cy="287337"/>
          </a:xfrm>
          <a:prstGeom prst="rightArrow">
            <a:avLst>
              <a:gd name="adj1" fmla="val 34806"/>
              <a:gd name="adj2" fmla="val 746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299200" y="5654675"/>
            <a:ext cx="1181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/>
              <a:t>共有メモリ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507038" y="1557338"/>
            <a:ext cx="2376487" cy="23749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507038" y="2422525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5507038" y="2709863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rot="-5400000">
            <a:off x="5182394" y="2745582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rot="-5400000">
            <a:off x="5542756" y="2745582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rot="-5400000">
            <a:off x="5903119" y="2745582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5508625" y="2997200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370638" y="2349500"/>
            <a:ext cx="290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</a:t>
            </a:r>
            <a:r>
              <a:rPr lang="en-US" altLang="ja-JP" baseline="-25000"/>
              <a:t>i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683375" y="2349500"/>
            <a:ext cx="47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t</a:t>
            </a:r>
            <a:r>
              <a:rPr lang="en-US" altLang="ja-JP" baseline="-25000"/>
              <a:t>i+1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79388" y="1057423"/>
            <a:ext cx="50786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800" b="1" dirty="0" smtClean="0"/>
              <a:t>最適化前 </a:t>
            </a:r>
            <a:r>
              <a:rPr lang="en-US" altLang="ja-JP" sz="1800" b="1" dirty="0" smtClean="0"/>
              <a:t>(</a:t>
            </a:r>
            <a:r>
              <a:rPr lang="en-US" altLang="ja-JP" sz="1800" b="1" dirty="0" err="1" smtClean="0"/>
              <a:t>matmul_par</a:t>
            </a:r>
            <a:r>
              <a:rPr lang="en-US" altLang="ja-JP" sz="1800" b="1" dirty="0" smtClean="0"/>
              <a:t>)</a:t>
            </a:r>
            <a:endParaRPr lang="ja-JP" altLang="en-US" sz="1800" b="1" dirty="0"/>
          </a:p>
          <a:p>
            <a:pPr>
              <a:buFontTx/>
              <a:buChar char="•"/>
            </a:pPr>
            <a:r>
              <a:rPr lang="ja-JP" altLang="en-US" sz="1800" dirty="0"/>
              <a:t> スレッド </a:t>
            </a:r>
            <a:r>
              <a:rPr lang="en-US" altLang="ja-JP" sz="1800" dirty="0" err="1"/>
              <a:t>t</a:t>
            </a:r>
            <a:r>
              <a:rPr lang="en-US" altLang="ja-JP" sz="1800" baseline="-25000" dirty="0" err="1"/>
              <a:t>i</a:t>
            </a:r>
            <a:r>
              <a:rPr lang="en-US" altLang="ja-JP" sz="1800" dirty="0"/>
              <a:t>, t</a:t>
            </a:r>
            <a:r>
              <a:rPr lang="en-US" altLang="ja-JP" sz="1800" baseline="-25000" dirty="0"/>
              <a:t>i+1</a:t>
            </a:r>
            <a:r>
              <a:rPr lang="ja-JP" altLang="en-US" sz="1800" dirty="0"/>
              <a:t>はそれぞれ同一行をロード</a:t>
            </a:r>
            <a:br>
              <a:rPr lang="ja-JP" altLang="en-US" sz="1800" dirty="0"/>
            </a:br>
            <a:endParaRPr lang="ja-JP" altLang="en-US" sz="1800" dirty="0"/>
          </a:p>
          <a:p>
            <a:r>
              <a:rPr lang="ja-JP" altLang="en-US" sz="1800" b="1" dirty="0" smtClean="0"/>
              <a:t>最適化後 </a:t>
            </a:r>
            <a:r>
              <a:rPr lang="en-US" altLang="ja-JP" sz="1800" b="1" dirty="0" smtClean="0"/>
              <a:t>(</a:t>
            </a:r>
            <a:r>
              <a:rPr lang="en-US" altLang="ja-JP" sz="1800" b="1" dirty="0" err="1" smtClean="0"/>
              <a:t>matmul_shared</a:t>
            </a:r>
            <a:r>
              <a:rPr lang="en-US" altLang="ja-JP" sz="1800" b="1" dirty="0" smtClean="0"/>
              <a:t>)</a:t>
            </a:r>
            <a:endParaRPr lang="ja-JP" altLang="en-US" sz="1800" b="1" dirty="0"/>
          </a:p>
          <a:p>
            <a:r>
              <a:rPr lang="ja-JP" altLang="en-US" sz="1800" dirty="0" smtClean="0"/>
              <a:t>各行列を、</a:t>
            </a:r>
            <a:r>
              <a:rPr lang="en-US" altLang="ja-JP" sz="1800" dirty="0" smtClean="0"/>
              <a:t>16x16</a:t>
            </a:r>
            <a:r>
              <a:rPr lang="ja-JP" altLang="en-US" sz="1800" dirty="0" smtClean="0"/>
              <a:t>要素の「</a:t>
            </a:r>
            <a:r>
              <a:rPr lang="ja-JP" altLang="en-US" sz="1800" b="1" dirty="0" smtClean="0">
                <a:solidFill>
                  <a:srgbClr val="C00000"/>
                </a:solidFill>
              </a:rPr>
              <a:t>タイル</a:t>
            </a:r>
            <a:r>
              <a:rPr lang="ja-JP" altLang="en-US" sz="1800" dirty="0" smtClean="0"/>
              <a:t>」に分けて考える</a:t>
            </a:r>
            <a:endParaRPr lang="en-US" altLang="ja-JP" sz="1800" dirty="0" smtClean="0"/>
          </a:p>
          <a:p>
            <a:r>
              <a:rPr lang="ja-JP" altLang="en-US" dirty="0" smtClean="0"/>
              <a:t>各スレッドブロック</a:t>
            </a:r>
            <a:r>
              <a:rPr lang="ja-JP" altLang="en-US" dirty="0"/>
              <a:t>は</a:t>
            </a:r>
            <a:r>
              <a:rPr lang="ja-JP" altLang="en-US" dirty="0" smtClean="0"/>
              <a:t>、</a:t>
            </a:r>
            <a:r>
              <a:rPr lang="en-US" altLang="ja-JP" dirty="0" smtClean="0"/>
              <a:t>16x16</a:t>
            </a:r>
            <a:r>
              <a:rPr lang="ja-JP" altLang="en-US" dirty="0" smtClean="0"/>
              <a:t>のスレッドを持つとする</a:t>
            </a:r>
            <a:endParaRPr lang="en-US" altLang="ja-JP" sz="1800" dirty="0" smtClean="0"/>
          </a:p>
          <a:p>
            <a:pPr>
              <a:buFontTx/>
              <a:buChar char="•"/>
            </a:pPr>
            <a:r>
              <a:rPr lang="ja-JP" altLang="en-US" sz="1800" dirty="0" smtClean="0"/>
              <a:t> スレッド</a:t>
            </a:r>
            <a:r>
              <a:rPr lang="en-US" altLang="ja-JP" sz="1800" dirty="0" err="1"/>
              <a:t>ti</a:t>
            </a:r>
            <a:r>
              <a:rPr lang="en-US" altLang="ja-JP" sz="1800" dirty="0"/>
              <a:t>, ti+1</a:t>
            </a:r>
            <a:r>
              <a:rPr lang="ja-JP" altLang="en-US" sz="1800" dirty="0"/>
              <a:t>はそれぞれ</a:t>
            </a:r>
            <a:r>
              <a:rPr lang="en-US" altLang="ja-JP" sz="1800" dirty="0"/>
              <a:t>1</a:t>
            </a:r>
            <a:r>
              <a:rPr lang="ja-JP" altLang="en-US" sz="1800" dirty="0"/>
              <a:t>要素のみをロード</a:t>
            </a:r>
          </a:p>
          <a:p>
            <a:pPr>
              <a:buFontTx/>
              <a:buChar char="•"/>
            </a:pPr>
            <a:r>
              <a:rPr lang="ja-JP" altLang="en-US" dirty="0" smtClean="0"/>
              <a:t> </a:t>
            </a:r>
            <a:r>
              <a:rPr lang="ja-JP" altLang="en-US" sz="1800" dirty="0" smtClean="0"/>
              <a:t>計算</a:t>
            </a:r>
            <a:r>
              <a:rPr lang="ja-JP" altLang="en-US" sz="1800" dirty="0"/>
              <a:t>は共有メモリ上の値を</a:t>
            </a:r>
            <a:r>
              <a:rPr lang="ja-JP" altLang="en-US" sz="1800" dirty="0" smtClean="0"/>
              <a:t>利用</a:t>
            </a:r>
            <a:endParaRPr lang="ja-JP" altLang="en-US" sz="1800" dirty="0"/>
          </a:p>
        </p:txBody>
      </p:sp>
      <p:cxnSp>
        <p:nvCxnSpPr>
          <p:cNvPr id="28" name="直線コネクタ 27"/>
          <p:cNvCxnSpPr/>
          <p:nvPr/>
        </p:nvCxnSpPr>
        <p:spPr>
          <a:xfrm flipH="1" flipV="1">
            <a:off x="5508625" y="3933826"/>
            <a:ext cx="862013" cy="78422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7302040" y="3933826"/>
            <a:ext cx="581485" cy="78422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6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 dirty="0" err="1" smtClean="0"/>
              <a:t>matmul_shared</a:t>
            </a:r>
            <a:r>
              <a:rPr lang="ja-JP" altLang="en-US" sz="4000" dirty="0" smtClean="0"/>
              <a:t>の流れ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8194"/>
            <a:ext cx="8229600" cy="3447045"/>
          </a:xfrm>
        </p:spPr>
        <p:txBody>
          <a:bodyPr>
            <a:normAutofit fontScale="92500" lnSpcReduction="10000"/>
          </a:bodyPr>
          <a:lstStyle/>
          <a:p>
            <a:pPr marL="57150" indent="0">
              <a:buNone/>
            </a:pPr>
            <a:r>
              <a:rPr lang="ja-JP" altLang="en-US" sz="2400" dirty="0" smtClean="0"/>
              <a:t>このプログラムでは、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スレッドブロックが</a:t>
            </a:r>
            <a:r>
              <a:rPr lang="en-US" altLang="ja-JP" sz="2400" dirty="0" smtClean="0"/>
              <a:t>C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タイル分を計算。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スレッドが</a:t>
            </a:r>
            <a:r>
              <a:rPr lang="en-US" altLang="ja-JP" sz="2400" dirty="0" smtClean="0"/>
              <a:t>C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要素を計算。</a:t>
            </a:r>
            <a:endParaRPr lang="en-US" altLang="ja-JP" sz="2400" dirty="0" smtClean="0"/>
          </a:p>
          <a:p>
            <a:pPr marL="57150" indent="0">
              <a:buNone/>
            </a:pPr>
            <a:endParaRPr lang="en-US" altLang="ja-JP" sz="2400" dirty="0" smtClean="0"/>
          </a:p>
          <a:p>
            <a:pPr marL="590550" indent="-533400">
              <a:buFontTx/>
              <a:buAutoNum type="arabicPeriod"/>
            </a:pPr>
            <a:r>
              <a:rPr lang="ja-JP" altLang="en-US" sz="2400" dirty="0" smtClean="0"/>
              <a:t>行列</a:t>
            </a:r>
            <a:r>
              <a:rPr lang="en-US" altLang="ja-JP" sz="2400" dirty="0" smtClean="0"/>
              <a:t>A</a:t>
            </a:r>
            <a:r>
              <a:rPr lang="ja-JP" altLang="en-US" sz="2400" dirty="0" err="1" smtClean="0"/>
              <a:t>、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共に、その一部のタイルをグローバルメモリから共有メモリに</a:t>
            </a:r>
            <a:r>
              <a:rPr lang="ja-JP" altLang="en-US" sz="2400" dirty="0"/>
              <a:t>コピー</a:t>
            </a:r>
            <a:endParaRPr lang="en-US" altLang="ja-JP" sz="2400" dirty="0" smtClean="0"/>
          </a:p>
          <a:p>
            <a:pPr marL="590550" indent="-533400">
              <a:buFontTx/>
              <a:buAutoNum type="arabicPeriod"/>
            </a:pPr>
            <a:r>
              <a:rPr lang="en-US" altLang="ja-JP" sz="2400" dirty="0" smtClean="0"/>
              <a:t>__</a:t>
            </a:r>
            <a:r>
              <a:rPr lang="en-US" altLang="ja-JP" sz="2400" dirty="0" err="1" smtClean="0"/>
              <a:t>syncthreads</a:t>
            </a:r>
            <a:r>
              <a:rPr lang="en-US" altLang="ja-JP" sz="2400" dirty="0" smtClean="0"/>
              <a:t>() </a:t>
            </a:r>
            <a:r>
              <a:rPr lang="ja-JP" altLang="en-US" sz="2400" dirty="0" smtClean="0"/>
              <a:t>により同期</a:t>
            </a:r>
          </a:p>
          <a:p>
            <a:pPr marL="590550" indent="-533400">
              <a:buFontTx/>
              <a:buAutoNum type="arabicPeriod"/>
            </a:pPr>
            <a:r>
              <a:rPr lang="ja-JP" altLang="en-US" sz="2400" dirty="0" smtClean="0"/>
              <a:t>共有メモリを用いてタイルとタイルのかけ算。</a:t>
            </a:r>
          </a:p>
          <a:p>
            <a:pPr marL="590550" indent="-533400">
              <a:buFontTx/>
              <a:buAutoNum type="arabicPeriod"/>
            </a:pPr>
            <a:r>
              <a:rPr lang="ja-JP" altLang="en-US" sz="2400" dirty="0" smtClean="0"/>
              <a:t>次のタイルのために、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へ戻る</a:t>
            </a:r>
            <a:endParaRPr lang="en-US" altLang="ja-JP" sz="2400" dirty="0" smtClean="0"/>
          </a:p>
          <a:p>
            <a:pPr marL="590550" indent="-533400">
              <a:buFontTx/>
              <a:buAutoNum type="arabicPeriod"/>
            </a:pPr>
            <a:r>
              <a:rPr lang="ja-JP" altLang="en-US" sz="2400" dirty="0"/>
              <a:t>各スレッドは、自分が計算した</a:t>
            </a:r>
            <a:r>
              <a:rPr lang="en-US" altLang="ja-JP" sz="2400" dirty="0" err="1"/>
              <a:t>C</a:t>
            </a:r>
            <a:r>
              <a:rPr lang="en-US" altLang="ja-JP" sz="2400" baseline="-25000" dirty="0" err="1"/>
              <a:t>i,j</a:t>
            </a:r>
            <a:r>
              <a:rPr lang="ja-JP" altLang="en-US" sz="2400" dirty="0"/>
              <a:t>を</a:t>
            </a:r>
            <a:r>
              <a:rPr lang="ja-JP" altLang="en-US" sz="2400" dirty="0" smtClean="0"/>
              <a:t>グローバルメモリに書き込む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57200" y="4984950"/>
            <a:ext cx="8229600" cy="15485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/>
              <a:t>2.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>__</a:t>
            </a:r>
            <a:r>
              <a:rPr lang="en-US" altLang="ja-JP" sz="2400" dirty="0" err="1" smtClean="0"/>
              <a:t>syncthreads</a:t>
            </a:r>
            <a:r>
              <a:rPr lang="en-US" altLang="ja-JP" sz="2400" dirty="0" smtClean="0"/>
              <a:t>() </a:t>
            </a:r>
            <a:r>
              <a:rPr lang="ja-JP" altLang="en-US" sz="2400" dirty="0" smtClean="0"/>
              <a:t>とは？</a:t>
            </a:r>
          </a:p>
          <a:p>
            <a:pPr lvl="1"/>
            <a:r>
              <a:rPr lang="ja-JP" altLang="en-US" sz="2000" dirty="0" smtClean="0"/>
              <a:t>スレッドブロック内の全スレッドの「足並みをそろえる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同期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」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この命令を呼ぶまでは、共有メモリに書いた値が必ずしも他のスレッドへ反映されない</a:t>
            </a: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088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共有メモリを使った高速化の結果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171" y="1054025"/>
            <a:ext cx="8679543" cy="566608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kumimoji="1" lang="ja-JP" altLang="en-US" dirty="0" smtClean="0"/>
              <a:t>サイズ</a:t>
            </a:r>
            <a:r>
              <a:rPr kumimoji="1" lang="en-US" altLang="ja-JP" dirty="0" smtClean="0"/>
              <a:t>1024x1024</a:t>
            </a:r>
            <a:r>
              <a:rPr kumimoji="1" lang="ja-JP" altLang="en-US" dirty="0" smtClean="0"/>
              <a:t>の行列</a:t>
            </a:r>
            <a:r>
              <a:rPr kumimoji="1" lang="en-US" altLang="ja-JP" dirty="0" smtClean="0"/>
              <a:t>A, B, C</a:t>
            </a:r>
            <a:r>
              <a:rPr kumimoji="1" lang="ja-JP" altLang="en-US" dirty="0" smtClean="0"/>
              <a:t>があるとき、</a:t>
            </a:r>
            <a:r>
              <a:rPr kumimoji="1" lang="en-US" altLang="ja-JP" dirty="0" smtClean="0"/>
              <a:t>C=A×B</a:t>
            </a:r>
            <a:r>
              <a:rPr kumimoji="1" lang="ja-JP" altLang="en-US" dirty="0" smtClean="0"/>
              <a:t>を計算する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>
                <a:solidFill>
                  <a:srgbClr val="0070C0"/>
                </a:solidFill>
              </a:rPr>
              <a:t>matmul_cpu.c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pPr lvl="2"/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で計算</a:t>
            </a:r>
            <a:endParaRPr kumimoji="1" lang="en-US" altLang="ja-JP" dirty="0" smtClean="0"/>
          </a:p>
          <a:p>
            <a:pPr marL="914400" lvl="2" indent="0">
              <a:buNone/>
            </a:pPr>
            <a:r>
              <a:rPr kumimoji="1" lang="en-US" altLang="ja-JP" dirty="0" smtClean="0">
                <a:sym typeface="Wingdings" pitchFamily="2" charset="2"/>
              </a:rPr>
              <a:t> </a:t>
            </a:r>
            <a:r>
              <a:rPr kumimoji="1" lang="ja-JP" altLang="en-US" b="1" dirty="0" smtClean="0">
                <a:sym typeface="Wingdings" pitchFamily="2" charset="2"/>
              </a:rPr>
              <a:t>約</a:t>
            </a:r>
            <a:r>
              <a:rPr kumimoji="1" lang="en-US" altLang="ja-JP" b="1" dirty="0" smtClean="0">
                <a:sym typeface="Wingdings" pitchFamily="2" charset="2"/>
              </a:rPr>
              <a:t>8.3</a:t>
            </a:r>
            <a:r>
              <a:rPr kumimoji="1" lang="ja-JP" altLang="en-US" b="1" dirty="0" smtClean="0">
                <a:sym typeface="Wingdings" pitchFamily="2" charset="2"/>
              </a:rPr>
              <a:t>秒  </a:t>
            </a:r>
            <a:r>
              <a:rPr kumimoji="1" lang="en-US" altLang="ja-JP" dirty="0" smtClean="0">
                <a:sym typeface="Wingdings" pitchFamily="2" charset="2"/>
              </a:rPr>
              <a:t>(</a:t>
            </a:r>
            <a:r>
              <a:rPr kumimoji="1" lang="en-US" altLang="ja-JP" dirty="0" err="1" smtClean="0">
                <a:sym typeface="Wingdings" pitchFamily="2" charset="2"/>
              </a:rPr>
              <a:t>gcc</a:t>
            </a:r>
            <a:r>
              <a:rPr kumimoji="1" lang="en-US" altLang="ja-JP" dirty="0" smtClean="0">
                <a:sym typeface="Wingdings" pitchFamily="2" charset="2"/>
              </a:rPr>
              <a:t> –O2</a:t>
            </a:r>
            <a:r>
              <a:rPr kumimoji="1" lang="ja-JP" altLang="en-US" dirty="0" smtClean="0">
                <a:sym typeface="Wingdings" pitchFamily="2" charset="2"/>
              </a:rPr>
              <a:t>でコンパイルした場合</a:t>
            </a:r>
            <a:r>
              <a:rPr kumimoji="1" lang="en-US" altLang="ja-JP" dirty="0" smtClean="0">
                <a:sym typeface="Wingdings" pitchFamily="2" charset="2"/>
              </a:rPr>
              <a:t>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>
                <a:solidFill>
                  <a:srgbClr val="0070C0"/>
                </a:solidFill>
              </a:rPr>
              <a:t>matmul_seq.cu</a:t>
            </a:r>
          </a:p>
          <a:p>
            <a:pPr lvl="2"/>
            <a:r>
              <a:rPr kumimoji="1" lang="en-US" altLang="ja-JP" dirty="0" smtClean="0"/>
              <a:t>GPU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スレッドで計算 　</a:t>
            </a:r>
            <a:r>
              <a:rPr kumimoji="1" lang="en-US" altLang="ja-JP" dirty="0" smtClean="0">
                <a:sym typeface="Wingdings" pitchFamily="2" charset="2"/>
              </a:rPr>
              <a:t> </a:t>
            </a:r>
            <a:r>
              <a:rPr kumimoji="1" lang="ja-JP" altLang="en-US" b="1" dirty="0" smtClean="0">
                <a:sym typeface="Wingdings" pitchFamily="2" charset="2"/>
              </a:rPr>
              <a:t>約</a:t>
            </a:r>
            <a:r>
              <a:rPr kumimoji="1" lang="en-US" altLang="ja-JP" b="1" dirty="0" smtClean="0">
                <a:sym typeface="Wingdings" pitchFamily="2" charset="2"/>
              </a:rPr>
              <a:t>200</a:t>
            </a:r>
            <a:r>
              <a:rPr kumimoji="1" lang="ja-JP" altLang="en-US" b="1" dirty="0" smtClean="0">
                <a:sym typeface="Wingdings" pitchFamily="2" charset="2"/>
              </a:rPr>
              <a:t>秒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>
                <a:solidFill>
                  <a:srgbClr val="0070C0"/>
                </a:solidFill>
              </a:rPr>
              <a:t>matmul_par.cu</a:t>
            </a:r>
          </a:p>
          <a:p>
            <a:pPr lvl="2"/>
            <a:r>
              <a:rPr kumimoji="1" lang="en-US" altLang="ja-JP" dirty="0" smtClean="0"/>
              <a:t>GPU</a:t>
            </a:r>
            <a:r>
              <a:rPr kumimoji="1" lang="ja-JP" altLang="en-US" dirty="0" smtClean="0"/>
              <a:t>の複数スレッドで計算 　</a:t>
            </a:r>
            <a:r>
              <a:rPr kumimoji="1" lang="en-US" altLang="ja-JP" dirty="0" smtClean="0">
                <a:sym typeface="Wingdings" pitchFamily="2" charset="2"/>
              </a:rPr>
              <a:t> </a:t>
            </a:r>
            <a:r>
              <a:rPr kumimoji="1" lang="ja-JP" altLang="en-US" b="1" dirty="0" smtClean="0">
                <a:solidFill>
                  <a:srgbClr val="FF0000"/>
                </a:solidFill>
                <a:sym typeface="Wingdings" pitchFamily="2" charset="2"/>
              </a:rPr>
              <a:t>約</a:t>
            </a:r>
            <a:r>
              <a:rPr kumimoji="1" lang="en-US" altLang="ja-JP" b="1" dirty="0" smtClean="0">
                <a:solidFill>
                  <a:srgbClr val="FF0000"/>
                </a:solidFill>
                <a:sym typeface="Wingdings" pitchFamily="2" charset="2"/>
              </a:rPr>
              <a:t>0.027</a:t>
            </a:r>
            <a:r>
              <a:rPr kumimoji="1" lang="ja-JP" altLang="en-US" b="1" dirty="0" smtClean="0">
                <a:solidFill>
                  <a:srgbClr val="FF0000"/>
                </a:solidFill>
                <a:sym typeface="Wingdings" pitchFamily="2" charset="2"/>
              </a:rPr>
              <a:t>秒</a:t>
            </a:r>
            <a:endParaRPr kumimoji="1" lang="en-US" altLang="ja-JP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kumimoji="1" lang="en-US" altLang="ja-JP" dirty="0" smtClean="0">
                <a:solidFill>
                  <a:srgbClr val="0070C0"/>
                </a:solidFill>
              </a:rPr>
              <a:t>matmul_shared.cu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pPr lvl="2"/>
            <a:r>
              <a:rPr kumimoji="1" lang="en-US" altLang="ja-JP" dirty="0"/>
              <a:t>GPU</a:t>
            </a:r>
            <a:r>
              <a:rPr kumimoji="1" lang="ja-JP" altLang="en-US" dirty="0"/>
              <a:t>の複数スレッドで</a:t>
            </a:r>
            <a:r>
              <a:rPr kumimoji="1" lang="ja-JP" altLang="en-US" dirty="0" smtClean="0"/>
              <a:t>計算し、共有メモリも利用</a:t>
            </a:r>
            <a:endParaRPr kumimoji="1" lang="en-US" altLang="ja-JP" dirty="0" smtClean="0"/>
          </a:p>
          <a:p>
            <a:pPr marL="914400" lvl="2" indent="0">
              <a:buNone/>
            </a:pPr>
            <a:r>
              <a:rPr kumimoji="1" lang="en-US" altLang="ja-JP" dirty="0" smtClean="0">
                <a:sym typeface="Wingdings" pitchFamily="2" charset="2"/>
              </a:rPr>
              <a:t> </a:t>
            </a:r>
            <a:r>
              <a:rPr kumimoji="1" lang="ja-JP" altLang="en-US" b="1" dirty="0" smtClean="0">
                <a:solidFill>
                  <a:srgbClr val="FF0000"/>
                </a:solidFill>
                <a:sym typeface="Wingdings" pitchFamily="2" charset="2"/>
              </a:rPr>
              <a:t>約</a:t>
            </a:r>
            <a:r>
              <a:rPr kumimoji="1" lang="en-US" altLang="ja-JP" b="1" dirty="0" smtClean="0">
                <a:solidFill>
                  <a:srgbClr val="FF0000"/>
                </a:solidFill>
                <a:sym typeface="Wingdings" pitchFamily="2" charset="2"/>
              </a:rPr>
              <a:t>0.012</a:t>
            </a:r>
            <a:r>
              <a:rPr kumimoji="1" lang="ja-JP" altLang="en-US" b="1" dirty="0" smtClean="0">
                <a:solidFill>
                  <a:srgbClr val="FF0000"/>
                </a:solidFill>
                <a:sym typeface="Wingdings" pitchFamily="2" charset="2"/>
              </a:rPr>
              <a:t>秒</a:t>
            </a:r>
            <a:r>
              <a:rPr kumimoji="1" lang="en-US" altLang="ja-JP" b="1" smtClean="0">
                <a:solidFill>
                  <a:srgbClr val="FF0000"/>
                </a:solidFill>
                <a:sym typeface="Wingdings" pitchFamily="2" charset="2"/>
              </a:rPr>
              <a:t>(!)</a:t>
            </a:r>
            <a:endParaRPr kumimoji="1" lang="en-US" altLang="ja-JP" b="1" dirty="0">
              <a:solidFill>
                <a:srgbClr val="FF0000"/>
              </a:solidFill>
              <a:sym typeface="Wingdings" pitchFamily="2" charset="2"/>
            </a:endParaRPr>
          </a:p>
          <a:p>
            <a:pPr lvl="2"/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44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723" y="-27384"/>
            <a:ext cx="8447190" cy="1008112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dirty="0" smtClean="0"/>
              <a:t>目次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56852"/>
            <a:ext cx="8237844" cy="4735055"/>
          </a:xfrm>
        </p:spPr>
        <p:txBody>
          <a:bodyPr/>
          <a:lstStyle/>
          <a:p>
            <a:pPr marL="609600" indent="-609600" eaLnBrk="1" hangingPunct="1"/>
            <a:r>
              <a:rPr lang="en-US" altLang="ja-JP" dirty="0" smtClean="0"/>
              <a:t>CUDA</a:t>
            </a:r>
            <a:r>
              <a:rPr lang="ja-JP" altLang="en-US" dirty="0" smtClean="0"/>
              <a:t>プログラムの時間計測に関する注意</a:t>
            </a:r>
            <a:endParaRPr lang="en-US" altLang="ja-JP" dirty="0" smtClean="0"/>
          </a:p>
          <a:p>
            <a:pPr marL="609600" indent="-609600" eaLnBrk="1" hangingPunct="1"/>
            <a:r>
              <a:rPr lang="ja-JP" altLang="en-US" dirty="0" smtClean="0"/>
              <a:t>メモリアクセス効率化</a:t>
            </a:r>
            <a:endParaRPr lang="en-US" altLang="ja-JP" dirty="0" smtClean="0"/>
          </a:p>
          <a:p>
            <a:pPr marL="990600" lvl="1" indent="-533400" eaLnBrk="1" hangingPunct="1"/>
            <a:r>
              <a:rPr lang="ja-JP" altLang="en-US" dirty="0" smtClean="0"/>
              <a:t>「コアレスド・アクセス」</a:t>
            </a:r>
            <a:r>
              <a:rPr lang="en-US" altLang="ja-JP" dirty="0" smtClean="0"/>
              <a:t>(</a:t>
            </a:r>
            <a:r>
              <a:rPr lang="ja-JP" altLang="en-US" dirty="0" smtClean="0"/>
              <a:t>連続領域へのアクセス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による効率化</a:t>
            </a:r>
            <a:endParaRPr lang="en-US" altLang="ja-JP" dirty="0" smtClean="0"/>
          </a:p>
          <a:p>
            <a:pPr marL="990600" lvl="1" indent="-533400"/>
            <a:r>
              <a:rPr lang="ja-JP" altLang="en-US" dirty="0" smtClean="0"/>
              <a:t>「共有メモリ」の</a:t>
            </a:r>
            <a:r>
              <a:rPr lang="ja-JP" altLang="en-US" dirty="0"/>
              <a:t>有効</a:t>
            </a:r>
            <a:r>
              <a:rPr lang="ja-JP" altLang="en-US" dirty="0" smtClean="0"/>
              <a:t>活用</a:t>
            </a:r>
          </a:p>
          <a:p>
            <a:pPr marL="590550" indent="-533400"/>
            <a:r>
              <a:rPr lang="ja-JP" altLang="en-US" dirty="0" smtClean="0">
                <a:solidFill>
                  <a:srgbClr val="C00000"/>
                </a:solidFill>
              </a:rPr>
              <a:t>「</a:t>
            </a:r>
            <a:r>
              <a:rPr lang="en-US" altLang="ja-JP" dirty="0" smtClean="0">
                <a:solidFill>
                  <a:srgbClr val="C00000"/>
                </a:solidFill>
              </a:rPr>
              <a:t>divergent</a:t>
            </a:r>
            <a:r>
              <a:rPr lang="ja-JP" altLang="en-US" dirty="0" smtClean="0">
                <a:solidFill>
                  <a:srgbClr val="C00000"/>
                </a:solidFill>
              </a:rPr>
              <a:t>分岐」の削減による効率化</a:t>
            </a:r>
          </a:p>
          <a:p>
            <a:pPr marL="0" indent="0">
              <a:buNone/>
            </a:pPr>
            <a:endParaRPr lang="ja-JP" altLang="en-US" dirty="0" smtClean="0"/>
          </a:p>
          <a:p>
            <a:pPr marL="609600" indent="-609600" eaLnBrk="1" hangingPunct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055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GPU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スレッドの実行のされ方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スレッドブロック内のブロック</a:t>
            </a:r>
            <a:r>
              <a:rPr kumimoji="1" lang="ja-JP" altLang="en-US" dirty="0"/>
              <a:t>達</a:t>
            </a:r>
            <a:r>
              <a:rPr kumimoji="1" lang="ja-JP" altLang="en-US" dirty="0" smtClean="0"/>
              <a:t>は、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プログラマからは見えないが</a:t>
            </a:r>
            <a:r>
              <a:rPr kumimoji="1" lang="en-US" altLang="ja-JP" dirty="0" smtClean="0"/>
              <a:t>)32</a:t>
            </a:r>
            <a:r>
              <a:rPr kumimoji="1" lang="ja-JP" altLang="en-US" dirty="0" smtClean="0"/>
              <a:t>スレッドごとの塊</a:t>
            </a:r>
            <a:r>
              <a:rPr kumimoji="1" lang="en-US" altLang="ja-JP" dirty="0" smtClean="0"/>
              <a:t>(warp)</a:t>
            </a:r>
            <a:r>
              <a:rPr kumimoji="1" lang="ja-JP" altLang="en-US" dirty="0" smtClean="0"/>
              <a:t>単位で動作している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Warp</a:t>
            </a:r>
            <a:r>
              <a:rPr kumimoji="1" lang="ja-JP" altLang="en-US" dirty="0" smtClean="0"/>
              <a:t>の中の</a:t>
            </a:r>
            <a:r>
              <a:rPr kumimoji="1" lang="en-US" altLang="ja-JP" dirty="0" smtClean="0"/>
              <a:t>32</a:t>
            </a:r>
            <a:r>
              <a:rPr kumimoji="1" lang="ja-JP" altLang="en-US" dirty="0" smtClean="0"/>
              <a:t>スレッドは、「常に」足並みをそろえて動いている</a:t>
            </a:r>
            <a:endParaRPr kumimoji="1" lang="en-US" altLang="ja-JP" dirty="0" smtClean="0"/>
          </a:p>
          <a:p>
            <a:pPr>
              <a:buFont typeface="Wingdings"/>
              <a:buChar char="à"/>
            </a:pPr>
            <a:r>
              <a:rPr kumimoji="1" lang="en-US" altLang="ja-JP" dirty="0" smtClean="0">
                <a:sym typeface="Wingdings" pitchFamily="2" charset="2"/>
              </a:rPr>
              <a:t>If</a:t>
            </a:r>
            <a:r>
              <a:rPr kumimoji="1" lang="ja-JP" altLang="en-US" dirty="0" smtClean="0">
                <a:sym typeface="Wingdings" pitchFamily="2" charset="2"/>
              </a:rPr>
              <a:t>文</a:t>
            </a:r>
            <a:r>
              <a:rPr kumimoji="1" lang="ja-JP" altLang="en-US" dirty="0">
                <a:sym typeface="Wingdings" pitchFamily="2" charset="2"/>
              </a:rPr>
              <a:t>など</a:t>
            </a:r>
            <a:r>
              <a:rPr kumimoji="1" lang="ja-JP" altLang="en-US" dirty="0" smtClean="0">
                <a:sym typeface="Wingdings" pitchFamily="2" charset="2"/>
              </a:rPr>
              <a:t>の分岐があると</a:t>
            </a:r>
            <a:r>
              <a:rPr kumimoji="1" lang="ja-JP" altLang="en-US" dirty="0">
                <a:sym typeface="Wingdings" pitchFamily="2" charset="2"/>
              </a:rPr>
              <a:t>どうなる</a:t>
            </a:r>
            <a:r>
              <a:rPr kumimoji="1" lang="ja-JP" altLang="en-US" dirty="0" smtClean="0">
                <a:sym typeface="Wingdings" pitchFamily="2" charset="2"/>
              </a:rPr>
              <a:t>？</a:t>
            </a:r>
            <a:endParaRPr kumimoji="1" lang="en-US" altLang="ja-JP" dirty="0" smtClean="0">
              <a:sym typeface="Wingdings" pitchFamily="2" charset="2"/>
            </a:endParaRPr>
          </a:p>
          <a:p>
            <a:pPr lvl="1"/>
            <a:r>
              <a:rPr kumimoji="1" lang="en-US" altLang="ja-JP" dirty="0" smtClean="0"/>
              <a:t>Warp</a:t>
            </a:r>
            <a:r>
              <a:rPr kumimoji="1" lang="ja-JP" altLang="en-US" dirty="0" smtClean="0"/>
              <a:t>内のスレッド達の「意見」がそろうか、そろわないかで、動作が異なる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6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下矢印 21"/>
          <p:cNvSpPr/>
          <p:nvPr/>
        </p:nvSpPr>
        <p:spPr>
          <a:xfrm>
            <a:off x="2365573" y="3982068"/>
            <a:ext cx="1207180" cy="1120877"/>
          </a:xfrm>
          <a:prstGeom prst="downArrow">
            <a:avLst>
              <a:gd name="adj1" fmla="val 50000"/>
              <a:gd name="adj2" fmla="val 1184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GPU</a:t>
            </a:r>
            <a:r>
              <a:rPr kumimoji="1" lang="ja-JP" altLang="en-US" dirty="0" smtClean="0"/>
              <a:t>上の</a:t>
            </a:r>
            <a:r>
              <a:rPr kumimoji="1" lang="en-US" altLang="ja-JP" dirty="0" smtClean="0"/>
              <a:t>if</a:t>
            </a:r>
            <a:r>
              <a:rPr kumimoji="1" lang="ja-JP" altLang="en-US" dirty="0"/>
              <a:t>文</a:t>
            </a:r>
            <a:r>
              <a:rPr kumimoji="1" lang="ja-JP" altLang="en-US" dirty="0" smtClean="0"/>
              <a:t>の実行のされ方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465" y="965072"/>
            <a:ext cx="389561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LcParenBoth"/>
            </a:pPr>
            <a:r>
              <a:rPr kumimoji="1" lang="ja-JP" altLang="en-US" sz="2000" b="1" u="sng" dirty="0" smtClean="0">
                <a:solidFill>
                  <a:srgbClr val="C00000"/>
                </a:solidFill>
              </a:rPr>
              <a:t>スレッド達の意見がそろう場合</a:t>
            </a:r>
            <a:endParaRPr kumimoji="1" lang="en-US" altLang="ja-JP" sz="2000" b="1" u="sng" dirty="0" smtClean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kumimoji="1" lang="ja-JP" altLang="en-US" sz="2000" dirty="0" smtClean="0"/>
              <a:t>全員、</a:t>
            </a:r>
            <a:r>
              <a:rPr kumimoji="1" lang="en-US" altLang="ja-JP" sz="2000" dirty="0" smtClean="0"/>
              <a:t>xxx&gt;100</a:t>
            </a:r>
            <a:r>
              <a:rPr kumimoji="1" lang="ja-JP" altLang="en-US" sz="2000" dirty="0" smtClean="0"/>
              <a:t>だとする</a:t>
            </a:r>
            <a:endParaRPr kumimoji="1" lang="en-US" altLang="ja-JP" sz="2000" dirty="0" smtClean="0"/>
          </a:p>
          <a:p>
            <a:endParaRPr kumimoji="1" lang="en-US" altLang="ja-JP" sz="2000" dirty="0" smtClean="0"/>
          </a:p>
          <a:p>
            <a:r>
              <a:rPr kumimoji="1" lang="en-US" altLang="ja-JP" sz="2000" dirty="0" smtClean="0"/>
              <a:t>        :</a:t>
            </a:r>
            <a:endParaRPr kumimoji="1" lang="en-US" altLang="ja-JP" sz="2000" dirty="0"/>
          </a:p>
          <a:p>
            <a:r>
              <a:rPr kumimoji="1" lang="en-US" altLang="ja-JP" sz="2000" dirty="0" smtClean="0"/>
              <a:t>        :</a:t>
            </a:r>
          </a:p>
          <a:p>
            <a:r>
              <a:rPr kumimoji="1" lang="en-US" altLang="ja-JP" sz="2000" dirty="0"/>
              <a:t>i</a:t>
            </a:r>
            <a:r>
              <a:rPr kumimoji="1" lang="en-US" altLang="ja-JP" sz="2000" dirty="0" smtClean="0"/>
              <a:t>f (xxx &gt; 100) {</a:t>
            </a:r>
            <a:endParaRPr kumimoji="1" lang="en-US" altLang="ja-JP" sz="2000" dirty="0" smtClean="0">
              <a:solidFill>
                <a:srgbClr val="C00000"/>
              </a:solidFill>
            </a:endParaRPr>
          </a:p>
          <a:p>
            <a:r>
              <a:rPr kumimoji="1" lang="en-US" altLang="ja-JP" sz="2000" dirty="0" smtClean="0"/>
              <a:t>        :</a:t>
            </a:r>
            <a:endParaRPr kumimoji="1" lang="en-US" altLang="ja-JP" sz="2000" dirty="0"/>
          </a:p>
          <a:p>
            <a:r>
              <a:rPr kumimoji="1" lang="en-US" altLang="ja-JP" sz="2000" dirty="0" smtClean="0"/>
              <a:t>        :</a:t>
            </a:r>
          </a:p>
          <a:p>
            <a:r>
              <a:rPr kumimoji="1" lang="en-US" altLang="ja-JP" sz="2000" dirty="0" smtClean="0"/>
              <a:t>        :</a:t>
            </a:r>
            <a:endParaRPr kumimoji="1" lang="en-US" altLang="ja-JP" sz="2000" dirty="0"/>
          </a:p>
          <a:p>
            <a:r>
              <a:rPr kumimoji="1" lang="en-US" altLang="ja-JP" sz="2000" dirty="0" smtClean="0"/>
              <a:t>} else {</a:t>
            </a:r>
          </a:p>
          <a:p>
            <a:r>
              <a:rPr kumimoji="1" lang="en-US" altLang="ja-JP" sz="2000" dirty="0" smtClean="0"/>
              <a:t>         </a:t>
            </a:r>
            <a:r>
              <a:rPr kumimoji="1" lang="en-US" altLang="ja-JP" sz="2000" dirty="0"/>
              <a:t>:</a:t>
            </a:r>
          </a:p>
          <a:p>
            <a:r>
              <a:rPr kumimoji="1" lang="en-US" altLang="ja-JP" sz="2000" dirty="0" smtClean="0"/>
              <a:t>         :</a:t>
            </a:r>
          </a:p>
          <a:p>
            <a:r>
              <a:rPr kumimoji="1" lang="en-US" altLang="ja-JP" sz="2000" dirty="0" smtClean="0"/>
              <a:t>         :</a:t>
            </a:r>
          </a:p>
          <a:p>
            <a:r>
              <a:rPr kumimoji="1" lang="en-US" altLang="ja-JP" sz="2000" dirty="0"/>
              <a:t>}</a:t>
            </a:r>
            <a:endParaRPr kumimoji="1" lang="en-US" altLang="ja-JP" sz="2000" b="1" dirty="0"/>
          </a:p>
          <a:p>
            <a:r>
              <a:rPr kumimoji="1" lang="en-US" altLang="ja-JP" sz="2000" dirty="0" smtClean="0"/>
              <a:t>         :</a:t>
            </a:r>
          </a:p>
          <a:p>
            <a:r>
              <a:rPr kumimoji="1" lang="en-US" altLang="ja-JP" sz="2000" dirty="0"/>
              <a:t> </a:t>
            </a:r>
            <a:r>
              <a:rPr kumimoji="1" lang="en-US" altLang="ja-JP" sz="2000" dirty="0" smtClean="0"/>
              <a:t>        :</a:t>
            </a:r>
            <a:endParaRPr kumimoji="1" lang="en-US" altLang="ja-JP" sz="2000" dirty="0"/>
          </a:p>
        </p:txBody>
      </p:sp>
      <p:pic>
        <p:nvPicPr>
          <p:cNvPr id="9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007" y="2086800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062" y="2077267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475" y="2077266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715" y="2086799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49" y="3109355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704" y="3099822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117" y="3099821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357" y="3109354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006" y="5356022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061" y="5346489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474" y="5346488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714" y="5356021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1664537" y="4203297"/>
            <a:ext cx="253787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Else</a:t>
            </a:r>
            <a:r>
              <a:rPr kumimoji="1" lang="ja-JP" altLang="en-US" dirty="0" smtClean="0"/>
              <a:t>部分は、実行せずに</a:t>
            </a:r>
            <a:endParaRPr kumimoji="1" lang="en-US" altLang="ja-JP" dirty="0" smtClean="0"/>
          </a:p>
          <a:p>
            <a:r>
              <a:rPr kumimoji="1" lang="ja-JP" altLang="en-US" dirty="0"/>
              <a:t>飛ばす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1659" y="935221"/>
            <a:ext cx="39251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C00000"/>
                </a:solidFill>
              </a:rPr>
              <a:t>(b)  </a:t>
            </a:r>
            <a:r>
              <a:rPr kumimoji="1" lang="ja-JP" altLang="en-US" sz="2000" b="1" u="sng" dirty="0" smtClean="0">
                <a:solidFill>
                  <a:srgbClr val="C00000"/>
                </a:solidFill>
              </a:rPr>
              <a:t>スレッド達の意見が違う場合</a:t>
            </a:r>
            <a:endParaRPr kumimoji="1" lang="en-US" altLang="ja-JP" sz="2000" b="1" u="sng" dirty="0" smtClean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kumimoji="1" lang="ja-JP" altLang="en-US" sz="2000" dirty="0" smtClean="0"/>
              <a:t>あるスレッドでは</a:t>
            </a:r>
            <a:r>
              <a:rPr kumimoji="1" lang="en-US" altLang="ja-JP" sz="2000" dirty="0" err="1" smtClean="0"/>
              <a:t>yyy</a:t>
            </a:r>
            <a:r>
              <a:rPr kumimoji="1" lang="en-US" altLang="ja-JP" sz="2000" dirty="0" smtClean="0"/>
              <a:t>&gt;100</a:t>
            </a:r>
            <a:r>
              <a:rPr kumimoji="1" lang="ja-JP" altLang="en-US" sz="2000" dirty="0" smtClean="0"/>
              <a:t>だが、別スレッドは違う場合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        :</a:t>
            </a:r>
            <a:endParaRPr kumimoji="1" lang="en-US" altLang="ja-JP" sz="2000" dirty="0"/>
          </a:p>
          <a:p>
            <a:r>
              <a:rPr kumimoji="1" lang="en-US" altLang="ja-JP" sz="2000" dirty="0" smtClean="0"/>
              <a:t>        :</a:t>
            </a:r>
          </a:p>
          <a:p>
            <a:r>
              <a:rPr kumimoji="1" lang="en-US" altLang="ja-JP" sz="2000" dirty="0"/>
              <a:t>i</a:t>
            </a:r>
            <a:r>
              <a:rPr kumimoji="1" lang="en-US" altLang="ja-JP" sz="2000" dirty="0" smtClean="0"/>
              <a:t>f (</a:t>
            </a:r>
            <a:r>
              <a:rPr kumimoji="1" lang="en-US" altLang="ja-JP" sz="2000" dirty="0" err="1" smtClean="0"/>
              <a:t>yyy</a:t>
            </a:r>
            <a:r>
              <a:rPr kumimoji="1" lang="en-US" altLang="ja-JP" sz="2000" dirty="0" smtClean="0"/>
              <a:t> &gt; 100) {</a:t>
            </a:r>
            <a:endParaRPr kumimoji="1" lang="en-US" altLang="ja-JP" sz="2000" dirty="0" smtClean="0">
              <a:solidFill>
                <a:srgbClr val="C00000"/>
              </a:solidFill>
            </a:endParaRPr>
          </a:p>
          <a:p>
            <a:r>
              <a:rPr kumimoji="1" lang="en-US" altLang="ja-JP" sz="2000" dirty="0" smtClean="0"/>
              <a:t>        :</a:t>
            </a:r>
            <a:endParaRPr kumimoji="1" lang="en-US" altLang="ja-JP" sz="2000" dirty="0"/>
          </a:p>
          <a:p>
            <a:r>
              <a:rPr kumimoji="1" lang="en-US" altLang="ja-JP" sz="2000" dirty="0" smtClean="0"/>
              <a:t>        :</a:t>
            </a:r>
          </a:p>
          <a:p>
            <a:r>
              <a:rPr kumimoji="1" lang="en-US" altLang="ja-JP" sz="2000" dirty="0" smtClean="0"/>
              <a:t>        :</a:t>
            </a:r>
            <a:endParaRPr kumimoji="1" lang="en-US" altLang="ja-JP" sz="2000" dirty="0"/>
          </a:p>
          <a:p>
            <a:r>
              <a:rPr kumimoji="1" lang="en-US" altLang="ja-JP" sz="2000" dirty="0" smtClean="0"/>
              <a:t>} else {</a:t>
            </a:r>
          </a:p>
          <a:p>
            <a:r>
              <a:rPr kumimoji="1" lang="en-US" altLang="ja-JP" sz="2000" dirty="0" smtClean="0"/>
              <a:t>         </a:t>
            </a:r>
            <a:r>
              <a:rPr kumimoji="1" lang="en-US" altLang="ja-JP" sz="2000" dirty="0"/>
              <a:t>:</a:t>
            </a:r>
          </a:p>
          <a:p>
            <a:r>
              <a:rPr kumimoji="1" lang="en-US" altLang="ja-JP" sz="2000" dirty="0" smtClean="0"/>
              <a:t>         :</a:t>
            </a:r>
          </a:p>
          <a:p>
            <a:r>
              <a:rPr kumimoji="1" lang="en-US" altLang="ja-JP" sz="2000" dirty="0" smtClean="0"/>
              <a:t>         :</a:t>
            </a:r>
          </a:p>
          <a:p>
            <a:r>
              <a:rPr kumimoji="1" lang="en-US" altLang="ja-JP" sz="2000" dirty="0"/>
              <a:t>}</a:t>
            </a:r>
            <a:endParaRPr kumimoji="1" lang="en-US" altLang="ja-JP" sz="2000" b="1" dirty="0"/>
          </a:p>
          <a:p>
            <a:r>
              <a:rPr kumimoji="1" lang="en-US" altLang="ja-JP" sz="2000" dirty="0" smtClean="0"/>
              <a:t>         :</a:t>
            </a:r>
          </a:p>
          <a:p>
            <a:r>
              <a:rPr kumimoji="1" lang="en-US" altLang="ja-JP" sz="2000" dirty="0"/>
              <a:t> </a:t>
            </a:r>
            <a:r>
              <a:rPr kumimoji="1" lang="en-US" altLang="ja-JP" sz="2000" dirty="0" smtClean="0"/>
              <a:t>        :</a:t>
            </a:r>
            <a:endParaRPr kumimoji="1" lang="en-US" altLang="ja-JP" sz="2000" dirty="0"/>
          </a:p>
        </p:txBody>
      </p:sp>
      <p:pic>
        <p:nvPicPr>
          <p:cNvPr id="25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713" y="2107738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768" y="2098205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181" y="2098204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421" y="2107737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355" y="2982813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823" y="2973279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712" y="5376960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767" y="5367427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180" y="5367426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420" y="5376959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直線コネクタ 38"/>
          <p:cNvCxnSpPr/>
          <p:nvPr/>
        </p:nvCxnSpPr>
        <p:spPr>
          <a:xfrm>
            <a:off x="4450080" y="968269"/>
            <a:ext cx="30480" cy="5209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lum bright="33000" contrast="-8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647" y="2960189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lum bright="33000" contrast="-8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878" y="2965752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lum bright="33000" contrast="-8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711" y="4399105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647" y="4399105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lum bright="33000" contrast="-8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935" y="4399104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71" y="4399104"/>
            <a:ext cx="483055" cy="46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テキスト ボックス 45"/>
          <p:cNvSpPr txBox="1"/>
          <p:nvPr/>
        </p:nvSpPr>
        <p:spPr>
          <a:xfrm>
            <a:off x="6119431" y="3572940"/>
            <a:ext cx="2760692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一部スレッドを「眠らせて」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Then</a:t>
            </a:r>
            <a:r>
              <a:rPr kumimoji="1" lang="ja-JP" altLang="en-US" dirty="0" smtClean="0"/>
              <a:t>も</a:t>
            </a:r>
            <a:r>
              <a:rPr kumimoji="1" lang="en-US" altLang="ja-JP" dirty="0" smtClean="0"/>
              <a:t>else</a:t>
            </a:r>
            <a:r>
              <a:rPr kumimoji="1" lang="ja-JP" altLang="en-US" dirty="0" smtClean="0"/>
              <a:t>も両方実行</a:t>
            </a:r>
            <a:endParaRPr kumimoji="1" lang="ja-JP" altLang="en-US" dirty="0"/>
          </a:p>
        </p:txBody>
      </p:sp>
      <p:cxnSp>
        <p:nvCxnSpPr>
          <p:cNvPr id="48" name="直線矢印コネクタ 47"/>
          <p:cNvCxnSpPr/>
          <p:nvPr/>
        </p:nvCxnSpPr>
        <p:spPr>
          <a:xfrm flipH="1" flipV="1">
            <a:off x="7090294" y="3425460"/>
            <a:ext cx="121667" cy="149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endCxn id="41" idx="2"/>
          </p:cNvCxnSpPr>
          <p:nvPr/>
        </p:nvCxnSpPr>
        <p:spPr>
          <a:xfrm flipV="1">
            <a:off x="7710384" y="3431023"/>
            <a:ext cx="346022" cy="1340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H="1">
            <a:off x="6489290" y="4198136"/>
            <a:ext cx="295774" cy="200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endCxn id="44" idx="0"/>
          </p:cNvCxnSpPr>
          <p:nvPr/>
        </p:nvCxnSpPr>
        <p:spPr>
          <a:xfrm>
            <a:off x="7336702" y="4198136"/>
            <a:ext cx="239761" cy="200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雲形吹き出し 56"/>
          <p:cNvSpPr/>
          <p:nvPr/>
        </p:nvSpPr>
        <p:spPr>
          <a:xfrm>
            <a:off x="4761659" y="5959238"/>
            <a:ext cx="4118464" cy="951982"/>
          </a:xfrm>
          <a:prstGeom prst="cloudCallout">
            <a:avLst>
              <a:gd name="adj1" fmla="val -33862"/>
              <a:gd name="adj2" fmla="val -4258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kumimoji="1" lang="ja-JP" altLang="en-US" sz="2400" dirty="0" smtClean="0">
                <a:solidFill>
                  <a:schemeClr val="tx1"/>
                </a:solidFill>
                <a:sym typeface="Wingdings" pitchFamily="2" charset="2"/>
              </a:rPr>
              <a:t>これを</a:t>
            </a:r>
            <a:r>
              <a:rPr kumimoji="1" lang="en-US" altLang="ja-JP" sz="2400" b="1" dirty="0" smtClean="0">
                <a:solidFill>
                  <a:srgbClr val="C00000"/>
                </a:solidFill>
                <a:sym typeface="Wingdings" pitchFamily="2" charset="2"/>
              </a:rPr>
              <a:t>divergent</a:t>
            </a:r>
            <a:r>
              <a:rPr kumimoji="1" lang="ja-JP" altLang="en-US" sz="2400" b="1" dirty="0" smtClean="0">
                <a:solidFill>
                  <a:srgbClr val="C00000"/>
                </a:solidFill>
                <a:sym typeface="Wingdings" pitchFamily="2" charset="2"/>
              </a:rPr>
              <a:t>分岐</a:t>
            </a:r>
            <a:r>
              <a:rPr kumimoji="1" lang="ja-JP" altLang="en-US" sz="2400" dirty="0" smtClean="0">
                <a:solidFill>
                  <a:schemeClr val="tx1"/>
                </a:solidFill>
                <a:sym typeface="Wingdings" pitchFamily="2" charset="2"/>
              </a:rPr>
              <a:t>と呼ぶ</a:t>
            </a:r>
            <a:endParaRPr kumimoji="1" lang="ja-JP" altLang="en-US" sz="24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79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Divergent</a:t>
            </a:r>
            <a:r>
              <a:rPr kumimoji="1" lang="ja-JP" altLang="en-US" dirty="0" smtClean="0"/>
              <a:t>分岐はなぜ非効率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の常識では、</a:t>
            </a:r>
            <a:r>
              <a:rPr kumimoji="1" lang="en-US" altLang="ja-JP" dirty="0" smtClean="0"/>
              <a:t>if</a:t>
            </a:r>
            <a:r>
              <a:rPr kumimoji="1" lang="ja-JP" altLang="en-US" dirty="0" smtClean="0"/>
              <a:t>文は</a:t>
            </a:r>
            <a:r>
              <a:rPr kumimoji="1" lang="en-US" altLang="ja-JP" dirty="0" smtClean="0"/>
              <a:t>then</a:t>
            </a:r>
            <a:r>
              <a:rPr kumimoji="1" lang="ja-JP" altLang="en-US" dirty="0" smtClean="0"/>
              <a:t>部分と</a:t>
            </a:r>
            <a:r>
              <a:rPr kumimoji="1" lang="en-US" altLang="ja-JP" dirty="0" smtClean="0"/>
              <a:t>else</a:t>
            </a:r>
            <a:r>
              <a:rPr kumimoji="1" lang="ja-JP" altLang="en-US" dirty="0" smtClean="0"/>
              <a:t>部分の片方しか実行しないので、片方だけの実行時間がかかる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Divergent</a:t>
            </a:r>
            <a:r>
              <a:rPr kumimoji="1" lang="ja-JP" altLang="en-US" dirty="0" smtClean="0"/>
              <a:t>分岐があると、</a:t>
            </a:r>
            <a:r>
              <a:rPr kumimoji="1" lang="en-US" altLang="ja-JP" dirty="0" smtClean="0"/>
              <a:t>then</a:t>
            </a:r>
            <a:r>
              <a:rPr kumimoji="1" lang="ja-JP" altLang="en-US" dirty="0" smtClean="0"/>
              <a:t>部分と</a:t>
            </a:r>
            <a:r>
              <a:rPr kumimoji="1" lang="en-US" altLang="ja-JP" dirty="0" smtClean="0"/>
              <a:t>else</a:t>
            </a:r>
            <a:r>
              <a:rPr kumimoji="1" lang="ja-JP" altLang="en-US" dirty="0" smtClean="0"/>
              <a:t>部分の</a:t>
            </a:r>
            <a:r>
              <a:rPr kumimoji="1" lang="ja-JP" altLang="en-US" dirty="0" smtClean="0">
                <a:solidFill>
                  <a:srgbClr val="C00000"/>
                </a:solidFill>
              </a:rPr>
              <a:t>両方の時間がかかってしまう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おわりに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0219" y="1228194"/>
            <a:ext cx="8627807" cy="512815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GPU</a:t>
            </a:r>
            <a:r>
              <a:rPr kumimoji="1" lang="ja-JP" altLang="en-US" dirty="0" smtClean="0"/>
              <a:t>プログラムにおいて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何が起こってしまうと非効率的になってしまうか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何をできるだけ避けるべきか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について、いくつかポイントを説明した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メモリ構造を活用した高速化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GPU</a:t>
            </a:r>
            <a:r>
              <a:rPr kumimoji="1" lang="ja-JP" altLang="en-US" dirty="0" smtClean="0"/>
              <a:t>のスレッド実行方法の考慮 </a:t>
            </a:r>
            <a:r>
              <a:rPr kumimoji="1" lang="en-US" altLang="ja-JP" dirty="0" smtClean="0"/>
              <a:t>(divergent</a:t>
            </a:r>
            <a:r>
              <a:rPr kumimoji="1" lang="ja-JP" altLang="en-US" dirty="0" smtClean="0"/>
              <a:t>分岐</a:t>
            </a:r>
            <a:r>
              <a:rPr kumimoji="1" lang="en-US" altLang="ja-JP" dirty="0" smtClean="0"/>
              <a:t>)</a:t>
            </a:r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11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28194"/>
            <a:ext cx="8229600" cy="42287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基礎編では、以下を説明</a:t>
            </a:r>
            <a:endParaRPr kumimoji="1" lang="en-US" altLang="ja-JP" dirty="0" smtClean="0"/>
          </a:p>
          <a:p>
            <a:r>
              <a:rPr kumimoji="1" lang="en-US" altLang="ja-JP" dirty="0" smtClean="0"/>
              <a:t>GPU</a:t>
            </a:r>
            <a:r>
              <a:rPr kumimoji="1" lang="ja-JP" altLang="en-US" dirty="0" smtClean="0"/>
              <a:t>プログラミングの基本</a:t>
            </a:r>
            <a:endParaRPr kumimoji="1" lang="en-US" altLang="ja-JP" dirty="0" smtClean="0"/>
          </a:p>
          <a:p>
            <a:r>
              <a:rPr kumimoji="1" lang="en-US" altLang="ja-JP" dirty="0" smtClean="0"/>
              <a:t>GPU</a:t>
            </a:r>
            <a:r>
              <a:rPr kumimoji="1" lang="ja-JP" altLang="en-US" dirty="0" smtClean="0"/>
              <a:t>上のスレッドを使った並列プログラミング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しかし、</a:t>
            </a:r>
            <a:r>
              <a:rPr kumimoji="1" lang="en-US" altLang="ja-JP" dirty="0" smtClean="0"/>
              <a:t>GPU</a:t>
            </a:r>
            <a:r>
              <a:rPr kumimoji="1" lang="ja-JP" altLang="en-US" dirty="0" smtClean="0"/>
              <a:t>の特徴を考慮することによって、更に高速化が可能</a:t>
            </a:r>
            <a:endParaRPr kumimoji="1" lang="en-US" altLang="ja-JP" dirty="0" smtClean="0"/>
          </a:p>
          <a:p>
            <a:pPr>
              <a:buFont typeface="Wingdings"/>
              <a:buChar char="à"/>
            </a:pPr>
            <a:r>
              <a:rPr kumimoji="1" lang="ja-JP" altLang="en-US" dirty="0" smtClean="0">
                <a:sym typeface="Wingdings" pitchFamily="2" charset="2"/>
              </a:rPr>
              <a:t>同じ計算を行うプログラムでも、メモリやスレッドなどの使い方の「最適化」によって、</a:t>
            </a:r>
            <a:r>
              <a:rPr kumimoji="1" lang="ja-JP" altLang="en-US" dirty="0" smtClean="0">
                <a:solidFill>
                  <a:srgbClr val="FF0000"/>
                </a:solidFill>
                <a:sym typeface="Wingdings" pitchFamily="2" charset="2"/>
              </a:rPr>
              <a:t>数倍～数十倍実行速度が違う場合も！</a:t>
            </a:r>
            <a:endParaRPr kumimoji="1" lang="en-US" altLang="ja-JP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57200" y="5456903"/>
            <a:ext cx="8082116" cy="7964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sym typeface="Wingdings" pitchFamily="2" charset="2"/>
              </a:rPr>
              <a:t>応用編では、</a:t>
            </a:r>
            <a:r>
              <a:rPr kumimoji="1" lang="en-US" altLang="ja-JP" sz="2800" dirty="0">
                <a:solidFill>
                  <a:schemeClr val="tx1"/>
                </a:solidFill>
                <a:sym typeface="Wingdings" pitchFamily="2" charset="2"/>
              </a:rPr>
              <a:t>GPU</a:t>
            </a:r>
            <a:r>
              <a:rPr kumimoji="1" lang="ja-JP" altLang="en-US" sz="2800" dirty="0">
                <a:solidFill>
                  <a:schemeClr val="tx1"/>
                </a:solidFill>
                <a:sym typeface="Wingdings" pitchFamily="2" charset="2"/>
              </a:rPr>
              <a:t>の特徴と高速化のポイントを説明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NVIDIA</a:t>
            </a:r>
            <a:r>
              <a:rPr kumimoji="1" lang="ja-JP" altLang="en-US" dirty="0" smtClean="0"/>
              <a:t>社の資料について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このスライドは説明を簡略化しているため、正確な情報については、必要に応じて</a:t>
            </a:r>
            <a:r>
              <a:rPr kumimoji="1" lang="en-US" altLang="ja-JP" dirty="0" smtClean="0"/>
              <a:t>NVIDIA</a:t>
            </a:r>
            <a:r>
              <a:rPr kumimoji="1" lang="ja-JP" altLang="en-US" dirty="0" smtClean="0"/>
              <a:t>社の公式資料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英語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を参照してください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developer.nvidia.com/cuda/nvidia-gpu-computing-documentation</a:t>
            </a:r>
            <a:endParaRPr lang="en-US" altLang="ja-JP" dirty="0" smtClean="0"/>
          </a:p>
          <a:p>
            <a:pPr lvl="1"/>
            <a:r>
              <a:rPr lang="en-US" altLang="ja-JP" dirty="0"/>
              <a:t>CUDA C Programming Guide</a:t>
            </a:r>
          </a:p>
          <a:p>
            <a:pPr lvl="1"/>
            <a:r>
              <a:rPr lang="en-US" altLang="ja-JP" dirty="0" smtClean="0"/>
              <a:t>CUDA API Reference Manual</a:t>
            </a:r>
          </a:p>
          <a:p>
            <a:pPr marL="457200" lvl="1" indent="0">
              <a:buNone/>
            </a:pPr>
            <a:r>
              <a:rPr lang="ja-JP" altLang="en-US" dirty="0"/>
              <a:t>が</a:t>
            </a:r>
            <a:r>
              <a:rPr lang="ja-JP" altLang="en-US" dirty="0" smtClean="0"/>
              <a:t>、特に重要です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564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723" y="-27384"/>
            <a:ext cx="8447190" cy="1008112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dirty="0" smtClean="0"/>
              <a:t>目次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56852"/>
            <a:ext cx="8237844" cy="4735055"/>
          </a:xfrm>
        </p:spPr>
        <p:txBody>
          <a:bodyPr/>
          <a:lstStyle/>
          <a:p>
            <a:pPr marL="609600" indent="-609600" eaLnBrk="1" hangingPunct="1"/>
            <a:r>
              <a:rPr lang="en-US" altLang="ja-JP" dirty="0" smtClean="0">
                <a:solidFill>
                  <a:srgbClr val="C00000"/>
                </a:solidFill>
              </a:rPr>
              <a:t>CUDA</a:t>
            </a:r>
            <a:r>
              <a:rPr lang="ja-JP" altLang="en-US" dirty="0" smtClean="0">
                <a:solidFill>
                  <a:srgbClr val="C00000"/>
                </a:solidFill>
              </a:rPr>
              <a:t>プログラムの時間計測に関する注意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pPr marL="609600" indent="-609600" eaLnBrk="1" hangingPunct="1"/>
            <a:r>
              <a:rPr lang="ja-JP" altLang="en-US" dirty="0" smtClean="0"/>
              <a:t>メモリアクセス効率化</a:t>
            </a:r>
            <a:endParaRPr lang="en-US" altLang="ja-JP" dirty="0" smtClean="0"/>
          </a:p>
          <a:p>
            <a:pPr marL="990600" lvl="1" indent="-533400" eaLnBrk="1" hangingPunct="1"/>
            <a:r>
              <a:rPr lang="ja-JP" altLang="en-US" dirty="0" smtClean="0"/>
              <a:t>「コアレスド・アクセス」</a:t>
            </a:r>
            <a:r>
              <a:rPr lang="en-US" altLang="ja-JP" dirty="0" smtClean="0"/>
              <a:t>(</a:t>
            </a:r>
            <a:r>
              <a:rPr lang="ja-JP" altLang="en-US" dirty="0" smtClean="0"/>
              <a:t>連続領域へのアクセス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による効率化</a:t>
            </a:r>
            <a:endParaRPr lang="en-US" altLang="ja-JP" dirty="0" smtClean="0"/>
          </a:p>
          <a:p>
            <a:pPr marL="990600" lvl="1" indent="-533400"/>
            <a:r>
              <a:rPr lang="ja-JP" altLang="en-US" dirty="0" smtClean="0"/>
              <a:t>「共有メモリ」の</a:t>
            </a:r>
            <a:r>
              <a:rPr lang="ja-JP" altLang="en-US" dirty="0"/>
              <a:t>有効</a:t>
            </a:r>
            <a:r>
              <a:rPr lang="ja-JP" altLang="en-US" dirty="0" smtClean="0"/>
              <a:t>活用</a:t>
            </a:r>
          </a:p>
          <a:p>
            <a:pPr marL="590550" indent="-533400"/>
            <a:r>
              <a:rPr lang="ja-JP" altLang="en-US" dirty="0" smtClean="0"/>
              <a:t>「</a:t>
            </a:r>
            <a:r>
              <a:rPr lang="en-US" altLang="ja-JP" dirty="0" smtClean="0"/>
              <a:t>divergent</a:t>
            </a:r>
            <a:r>
              <a:rPr lang="ja-JP" altLang="en-US" dirty="0" smtClean="0"/>
              <a:t>分岐」の削減による効率化</a:t>
            </a:r>
          </a:p>
          <a:p>
            <a:pPr marL="0" indent="0">
              <a:buNone/>
            </a:pPr>
            <a:endParaRPr lang="ja-JP" altLang="en-US" dirty="0" smtClean="0"/>
          </a:p>
          <a:p>
            <a:pPr marL="609600" indent="-609600" eaLnBrk="1" hangingPunct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870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時間計測に関する注意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1226" y="1228194"/>
            <a:ext cx="8775290" cy="512815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プログラム中の各部分にかかる時間を測るために、</a:t>
            </a:r>
            <a:r>
              <a:rPr kumimoji="1" lang="en-US" altLang="ja-JP" dirty="0" smtClean="0"/>
              <a:t>clock(), </a:t>
            </a:r>
            <a:r>
              <a:rPr kumimoji="1" lang="en-US" altLang="ja-JP" dirty="0" err="1" smtClean="0"/>
              <a:t>gettimeofday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関数を使うことはよくある</a:t>
            </a:r>
            <a:endParaRPr kumimoji="1" lang="en-US" altLang="ja-JP" dirty="0" smtClean="0"/>
          </a:p>
          <a:p>
            <a:r>
              <a:rPr kumimoji="1" lang="en-US" altLang="ja-JP" dirty="0" smtClean="0">
                <a:solidFill>
                  <a:srgbClr val="C00000"/>
                </a:solidFill>
              </a:rPr>
              <a:t>CUDA</a:t>
            </a:r>
            <a:r>
              <a:rPr kumimoji="1" lang="ja-JP" altLang="en-US" dirty="0" smtClean="0">
                <a:solidFill>
                  <a:srgbClr val="C00000"/>
                </a:solidFill>
              </a:rPr>
              <a:t>プログラムで以下を測るとき注意が必要</a:t>
            </a:r>
            <a:endParaRPr kumimoji="1" lang="en-US" altLang="ja-JP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kumimoji="1" lang="en-US" altLang="ja-JP" dirty="0" smtClean="0"/>
              <a:t>(a) </a:t>
            </a:r>
            <a:r>
              <a:rPr kumimoji="1" lang="en-US" altLang="ja-JP" dirty="0" err="1" smtClean="0"/>
              <a:t>cudaMemcpy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ホスト→デバイス方向</a:t>
            </a:r>
            <a:r>
              <a:rPr kumimoji="1" lang="en-US" altLang="ja-JP" dirty="0" smtClean="0"/>
              <a:t>)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(b) </a:t>
            </a:r>
            <a:r>
              <a:rPr kumimoji="1" lang="ja-JP" altLang="en-US" dirty="0" smtClean="0"/>
              <a:t>カーネル関数呼び出し</a:t>
            </a:r>
            <a:endParaRPr kumimoji="1" lang="en-US" altLang="ja-JP" dirty="0" smtClean="0"/>
          </a:p>
          <a:p>
            <a:r>
              <a:rPr kumimoji="1" lang="ja-JP" altLang="en-US" dirty="0" smtClean="0"/>
              <a:t>本当の時間よりもはるかに短く見えてしまう</a:t>
            </a:r>
            <a:endParaRPr kumimoji="1" lang="en-US" altLang="ja-JP" dirty="0"/>
          </a:p>
          <a:p>
            <a:pPr lvl="1"/>
            <a:r>
              <a:rPr kumimoji="1" lang="ja-JP" altLang="en-US" dirty="0" smtClean="0"/>
              <a:t>実際には、上記</a:t>
            </a:r>
            <a:r>
              <a:rPr kumimoji="1" lang="en-US" altLang="ja-JP" dirty="0" smtClean="0"/>
              <a:t>(a)(b)</a:t>
            </a:r>
            <a:r>
              <a:rPr kumimoji="1" lang="ja-JP" altLang="en-US" dirty="0" smtClean="0"/>
              <a:t>を実行すると、「仕事を依頼しただけ」の状態で、実行が帰ってきてしまう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非同期呼び出し</a:t>
            </a:r>
            <a:r>
              <a:rPr kumimoji="1" lang="en-US" altLang="ja-JP" dirty="0" smtClean="0"/>
              <a:t>)</a:t>
            </a:r>
          </a:p>
          <a:p>
            <a:pPr lvl="1">
              <a:buFont typeface="Wingdings"/>
              <a:buChar char="à"/>
            </a:pPr>
            <a:r>
              <a:rPr kumimoji="1" lang="ja-JP" altLang="en-US" dirty="0" smtClean="0">
                <a:sym typeface="Wingdings" pitchFamily="2" charset="2"/>
              </a:rPr>
              <a:t>時刻測定前</a:t>
            </a:r>
            <a:r>
              <a:rPr kumimoji="1" lang="ja-JP" altLang="en-US" dirty="0">
                <a:sym typeface="Wingdings" pitchFamily="2" charset="2"/>
              </a:rPr>
              <a:t>に</a:t>
            </a:r>
            <a:r>
              <a:rPr kumimoji="1" lang="en-US" altLang="ja-JP" dirty="0" err="1" smtClean="0">
                <a:sym typeface="Wingdings" pitchFamily="2" charset="2"/>
              </a:rPr>
              <a:t>cudaDeviceSynchronize</a:t>
            </a:r>
            <a:r>
              <a:rPr kumimoji="1" lang="en-US" altLang="ja-JP" dirty="0" smtClean="0">
                <a:sym typeface="Wingdings" pitchFamily="2" charset="2"/>
              </a:rPr>
              <a:t>()</a:t>
            </a:r>
            <a:r>
              <a:rPr kumimoji="1" lang="ja-JP" altLang="en-US" dirty="0" smtClean="0">
                <a:sym typeface="Wingdings" pitchFamily="2" charset="2"/>
              </a:rPr>
              <a:t>を行っておくこと</a:t>
            </a:r>
            <a:endParaRPr kumimoji="1" lang="en-US" altLang="ja-JP" dirty="0" smtClean="0">
              <a:sym typeface="Wingdings" pitchFamily="2" charset="2"/>
            </a:endParaRPr>
          </a:p>
          <a:p>
            <a:pPr lvl="1"/>
            <a:r>
              <a:rPr kumimoji="1" lang="en-US" altLang="ja-JP" dirty="0" err="1" smtClean="0">
                <a:sym typeface="Wingdings" pitchFamily="2" charset="2"/>
              </a:rPr>
              <a:t>cudaDeviceSynchronize</a:t>
            </a:r>
            <a:r>
              <a:rPr kumimoji="1" lang="en-US" altLang="ja-JP" dirty="0" smtClean="0">
                <a:sym typeface="Wingdings" pitchFamily="2" charset="2"/>
              </a:rPr>
              <a:t>()</a:t>
            </a:r>
            <a:r>
              <a:rPr kumimoji="1" lang="ja-JP" altLang="en-US" dirty="0" smtClean="0">
                <a:sym typeface="Wingdings" pitchFamily="2" charset="2"/>
              </a:rPr>
              <a:t>の意味：「現在までに</a:t>
            </a:r>
            <a:r>
              <a:rPr kumimoji="1" lang="en-US" altLang="ja-JP" dirty="0" smtClean="0">
                <a:sym typeface="Wingdings" pitchFamily="2" charset="2"/>
              </a:rPr>
              <a:t>GPU</a:t>
            </a:r>
            <a:r>
              <a:rPr kumimoji="1" lang="ja-JP" altLang="en-US" dirty="0" smtClean="0">
                <a:sym typeface="Wingdings" pitchFamily="2" charset="2"/>
              </a:rPr>
              <a:t>に依頼した仕事が、全部終了するまで待つ」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208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各部分ごとの時間計測を行うには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9935" y="4984954"/>
            <a:ext cx="8096865" cy="1371395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t1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t2</a:t>
            </a:r>
            <a:r>
              <a:rPr kumimoji="1" lang="ja-JP" altLang="en-US" dirty="0" smtClean="0"/>
              <a:t>の差分が、</a:t>
            </a:r>
            <a:r>
              <a:rPr kumimoji="1" lang="en-US" altLang="ja-JP" dirty="0" err="1" smtClean="0"/>
              <a:t>cudaMemcpy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ホストからデバイス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の時間</a:t>
            </a:r>
            <a:endParaRPr kumimoji="1" lang="en-US" altLang="ja-JP" dirty="0" smtClean="0"/>
          </a:p>
          <a:p>
            <a:r>
              <a:rPr kumimoji="1" lang="en-US" altLang="ja-JP" dirty="0"/>
              <a:t>t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t3</a:t>
            </a:r>
            <a:r>
              <a:rPr kumimoji="1" lang="ja-JP" altLang="en-US" dirty="0" smtClean="0"/>
              <a:t>の差分が、カーネル関数実行にかかった時間</a:t>
            </a:r>
            <a:endParaRPr kumimoji="1" lang="en-US" altLang="ja-JP" dirty="0" smtClean="0"/>
          </a:p>
          <a:p>
            <a:r>
              <a:rPr kumimoji="1" lang="en-US" altLang="ja-JP" dirty="0"/>
              <a:t>t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t4</a:t>
            </a:r>
            <a:r>
              <a:rPr kumimoji="1" lang="ja-JP" altLang="en-US" dirty="0" smtClean="0"/>
              <a:t>の差分が、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cudaMemcpy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デバイスからホスト</a:t>
            </a:r>
            <a:r>
              <a:rPr kumimoji="1" lang="en-US" altLang="ja-JP" dirty="0" smtClean="0"/>
              <a:t>)</a:t>
            </a:r>
            <a:r>
              <a:rPr kumimoji="1" lang="ja-JP" altLang="en-US" dirty="0"/>
              <a:t>の</a:t>
            </a:r>
            <a:r>
              <a:rPr kumimoji="1" lang="ja-JP" altLang="en-US" dirty="0" smtClean="0"/>
              <a:t>時間</a:t>
            </a:r>
            <a:endParaRPr kumimoji="1" lang="en-US" altLang="ja-JP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182475"/>
            <a:ext cx="5216493" cy="3636610"/>
          </a:xfrm>
          <a:prstGeom prst="rect">
            <a:avLst/>
          </a:prstGeom>
          <a:solidFill>
            <a:srgbClr val="F2F2F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tIns="154800" bIns="1548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800" dirty="0" err="1">
                <a:latin typeface="Consolas" pitchFamily="49" charset="0"/>
              </a:rPr>
              <a:t>c</a:t>
            </a:r>
            <a:r>
              <a:rPr lang="en-US" altLang="ja-JP" sz="1800" dirty="0" err="1" smtClean="0">
                <a:latin typeface="Consolas" pitchFamily="49" charset="0"/>
              </a:rPr>
              <a:t>lock_t</a:t>
            </a:r>
            <a:r>
              <a:rPr lang="en-US" altLang="ja-JP" sz="1800" dirty="0" smtClean="0">
                <a:latin typeface="Consolas" pitchFamily="49" charset="0"/>
              </a:rPr>
              <a:t> t1, t2, t3, t4</a:t>
            </a:r>
          </a:p>
          <a:p>
            <a:pPr eaLnBrk="1" hangingPunct="1"/>
            <a:endParaRPr lang="en-US" altLang="ja-JP" sz="1800" dirty="0" smtClean="0">
              <a:latin typeface="Consolas" pitchFamily="49" charset="0"/>
            </a:endParaRPr>
          </a:p>
          <a:p>
            <a:pPr eaLnBrk="1" hangingPunct="1"/>
            <a:r>
              <a:rPr lang="en-US" altLang="ja-JP" sz="1800" dirty="0" err="1" smtClean="0">
                <a:solidFill>
                  <a:srgbClr val="C00000"/>
                </a:solidFill>
                <a:latin typeface="Consolas" pitchFamily="49" charset="0"/>
              </a:rPr>
              <a:t>cudaDeviceSynchronize</a:t>
            </a:r>
            <a:r>
              <a:rPr lang="en-US" altLang="ja-JP" sz="1800" dirty="0" smtClean="0">
                <a:solidFill>
                  <a:srgbClr val="C00000"/>
                </a:solidFill>
                <a:latin typeface="Consolas" pitchFamily="49" charset="0"/>
              </a:rPr>
              <a:t>(); t1 = clock();</a:t>
            </a:r>
          </a:p>
          <a:p>
            <a:pPr eaLnBrk="1" hangingPunct="1"/>
            <a:r>
              <a:rPr lang="en-US" altLang="ja-JP" sz="1800" dirty="0" err="1" smtClean="0">
                <a:latin typeface="Consolas" pitchFamily="49" charset="0"/>
              </a:rPr>
              <a:t>cudaMemcpy</a:t>
            </a:r>
            <a:r>
              <a:rPr lang="en-US" altLang="ja-JP" sz="1800" dirty="0">
                <a:latin typeface="Consolas" pitchFamily="49" charset="0"/>
              </a:rPr>
              <a:t>(</a:t>
            </a:r>
            <a:r>
              <a:rPr lang="ja-JP" altLang="en-US" sz="1800" dirty="0">
                <a:latin typeface="Consolas" pitchFamily="49" charset="0"/>
              </a:rPr>
              <a:t>・・・</a:t>
            </a:r>
            <a:r>
              <a:rPr lang="en-US" altLang="ja-JP" sz="1800" dirty="0">
                <a:latin typeface="Consolas" pitchFamily="49" charset="0"/>
              </a:rPr>
              <a:t>, </a:t>
            </a:r>
            <a:r>
              <a:rPr lang="en-US" altLang="ja-JP" sz="1800" dirty="0" err="1" smtClean="0">
                <a:latin typeface="Consolas" pitchFamily="49" charset="0"/>
              </a:rPr>
              <a:t>cudaMemcpyHostToDevice</a:t>
            </a:r>
            <a:r>
              <a:rPr lang="en-US" altLang="ja-JP" sz="1800" dirty="0" smtClean="0">
                <a:latin typeface="Consolas" pitchFamily="49" charset="0"/>
              </a:rPr>
              <a:t>);</a:t>
            </a:r>
            <a:endParaRPr lang="en-US" altLang="ja-JP" sz="1800" dirty="0"/>
          </a:p>
          <a:p>
            <a:pPr eaLnBrk="1" hangingPunct="1"/>
            <a:endParaRPr lang="en-US" altLang="ja-JP" sz="1800" dirty="0" smtClean="0">
              <a:solidFill>
                <a:srgbClr val="C00000"/>
              </a:solidFill>
              <a:latin typeface="Consolas" pitchFamily="49" charset="0"/>
            </a:endParaRPr>
          </a:p>
          <a:p>
            <a:pPr eaLnBrk="1" hangingPunct="1"/>
            <a:r>
              <a:rPr lang="en-US" altLang="ja-JP" sz="1800" dirty="0" err="1" smtClean="0">
                <a:solidFill>
                  <a:srgbClr val="C00000"/>
                </a:solidFill>
                <a:latin typeface="Consolas" pitchFamily="49" charset="0"/>
              </a:rPr>
              <a:t>cudaDeviceSynchronize</a:t>
            </a:r>
            <a:r>
              <a:rPr lang="en-US" altLang="ja-JP" sz="1800" dirty="0">
                <a:solidFill>
                  <a:srgbClr val="C00000"/>
                </a:solidFill>
                <a:latin typeface="Consolas" pitchFamily="49" charset="0"/>
              </a:rPr>
              <a:t>(); </a:t>
            </a:r>
            <a:r>
              <a:rPr lang="en-US" altLang="ja-JP" sz="1800" dirty="0" smtClean="0">
                <a:solidFill>
                  <a:srgbClr val="C00000"/>
                </a:solidFill>
                <a:latin typeface="Consolas" pitchFamily="49" charset="0"/>
              </a:rPr>
              <a:t>t2 </a:t>
            </a:r>
            <a:r>
              <a:rPr lang="en-US" altLang="ja-JP" sz="1800" dirty="0">
                <a:solidFill>
                  <a:srgbClr val="C00000"/>
                </a:solidFill>
                <a:latin typeface="Consolas" pitchFamily="49" charset="0"/>
              </a:rPr>
              <a:t>= clock();</a:t>
            </a:r>
            <a:endParaRPr lang="en-US" altLang="ja-JP" sz="1800" dirty="0" smtClean="0">
              <a:solidFill>
                <a:srgbClr val="C00000"/>
              </a:solidFill>
              <a:latin typeface="Consolas" pitchFamily="49" charset="0"/>
            </a:endParaRPr>
          </a:p>
          <a:p>
            <a:pPr eaLnBrk="1" hangingPunct="1"/>
            <a:r>
              <a:rPr lang="en-US" altLang="ja-JP" sz="1800" dirty="0" err="1" smtClean="0">
                <a:latin typeface="Consolas" pitchFamily="49" charset="0"/>
              </a:rPr>
              <a:t>my_kernel</a:t>
            </a:r>
            <a:r>
              <a:rPr lang="en-US" altLang="ja-JP" sz="1800" dirty="0" smtClean="0">
                <a:latin typeface="Consolas" pitchFamily="49" charset="0"/>
              </a:rPr>
              <a:t>&lt;&lt;&lt;</a:t>
            </a:r>
            <a:r>
              <a:rPr lang="ja-JP" altLang="en-US" sz="1800" dirty="0" smtClean="0">
                <a:latin typeface="Consolas" pitchFamily="49" charset="0"/>
              </a:rPr>
              <a:t>・・・</a:t>
            </a:r>
            <a:r>
              <a:rPr lang="en-US" altLang="ja-JP" sz="1800" dirty="0" smtClean="0">
                <a:latin typeface="Consolas" pitchFamily="49" charset="0"/>
              </a:rPr>
              <a:t>, </a:t>
            </a:r>
            <a:r>
              <a:rPr lang="ja-JP" altLang="en-US" sz="1800" dirty="0" smtClean="0">
                <a:latin typeface="Consolas" pitchFamily="49" charset="0"/>
              </a:rPr>
              <a:t>・・・</a:t>
            </a:r>
            <a:r>
              <a:rPr lang="en-US" altLang="ja-JP" sz="1800" dirty="0" smtClean="0">
                <a:latin typeface="Consolas" pitchFamily="49" charset="0"/>
              </a:rPr>
              <a:t>&gt;&gt;&gt;(</a:t>
            </a:r>
            <a:r>
              <a:rPr lang="ja-JP" altLang="en-US" sz="1800" dirty="0" smtClean="0">
                <a:latin typeface="Consolas" pitchFamily="49" charset="0"/>
              </a:rPr>
              <a:t>・・・</a:t>
            </a:r>
            <a:r>
              <a:rPr lang="en-US" altLang="ja-JP" sz="1800" dirty="0" smtClean="0">
                <a:latin typeface="Consolas" pitchFamily="49" charset="0"/>
              </a:rPr>
              <a:t>);</a:t>
            </a:r>
            <a:endParaRPr lang="en-US" altLang="ja-JP" sz="1800" dirty="0">
              <a:latin typeface="Consolas" pitchFamily="49" charset="0"/>
            </a:endParaRPr>
          </a:p>
          <a:p>
            <a:pPr eaLnBrk="1" hangingPunct="1"/>
            <a:endParaRPr lang="en-US" altLang="ja-JP" sz="1800" dirty="0" smtClean="0">
              <a:solidFill>
                <a:srgbClr val="C00000"/>
              </a:solidFill>
              <a:latin typeface="Consolas" pitchFamily="49" charset="0"/>
            </a:endParaRPr>
          </a:p>
          <a:p>
            <a:pPr eaLnBrk="1" hangingPunct="1"/>
            <a:r>
              <a:rPr lang="en-US" altLang="ja-JP" sz="1800" dirty="0" err="1" smtClean="0">
                <a:solidFill>
                  <a:srgbClr val="C00000"/>
                </a:solidFill>
                <a:latin typeface="Consolas" pitchFamily="49" charset="0"/>
              </a:rPr>
              <a:t>cudaDeviceSynchronize</a:t>
            </a:r>
            <a:r>
              <a:rPr lang="en-US" altLang="ja-JP" sz="1800" dirty="0">
                <a:solidFill>
                  <a:srgbClr val="C00000"/>
                </a:solidFill>
                <a:latin typeface="Consolas" pitchFamily="49" charset="0"/>
              </a:rPr>
              <a:t>(); </a:t>
            </a:r>
            <a:r>
              <a:rPr lang="en-US" altLang="ja-JP" sz="1800" dirty="0" smtClean="0">
                <a:solidFill>
                  <a:srgbClr val="C00000"/>
                </a:solidFill>
                <a:latin typeface="Consolas" pitchFamily="49" charset="0"/>
              </a:rPr>
              <a:t>t3 </a:t>
            </a:r>
            <a:r>
              <a:rPr lang="en-US" altLang="ja-JP" sz="1800" dirty="0">
                <a:solidFill>
                  <a:srgbClr val="C00000"/>
                </a:solidFill>
                <a:latin typeface="Consolas" pitchFamily="49" charset="0"/>
              </a:rPr>
              <a:t>= clock();</a:t>
            </a:r>
          </a:p>
          <a:p>
            <a:pPr eaLnBrk="1" hangingPunct="1"/>
            <a:r>
              <a:rPr lang="en-US" altLang="ja-JP" sz="1800" dirty="0" err="1" smtClean="0">
                <a:latin typeface="Consolas" pitchFamily="49" charset="0"/>
              </a:rPr>
              <a:t>cudaMemcpy</a:t>
            </a:r>
            <a:r>
              <a:rPr lang="en-US" altLang="ja-JP" sz="1800" dirty="0" smtClean="0">
                <a:latin typeface="Consolas" pitchFamily="49" charset="0"/>
              </a:rPr>
              <a:t>(</a:t>
            </a:r>
            <a:r>
              <a:rPr lang="ja-JP" altLang="en-US" sz="1800" dirty="0" smtClean="0">
                <a:latin typeface="Consolas" pitchFamily="49" charset="0"/>
              </a:rPr>
              <a:t>・・・</a:t>
            </a:r>
            <a:r>
              <a:rPr lang="en-US" altLang="ja-JP" sz="1800" dirty="0" smtClean="0">
                <a:latin typeface="Consolas" pitchFamily="49" charset="0"/>
              </a:rPr>
              <a:t>, </a:t>
            </a:r>
            <a:r>
              <a:rPr lang="en-US" altLang="ja-JP" sz="1800" dirty="0" err="1" smtClean="0">
                <a:latin typeface="Consolas" pitchFamily="49" charset="0"/>
              </a:rPr>
              <a:t>cudaMemcpyDeviceToHost</a:t>
            </a:r>
            <a:r>
              <a:rPr lang="en-US" altLang="ja-JP" sz="1800" dirty="0" smtClean="0">
                <a:latin typeface="Consolas" pitchFamily="49" charset="0"/>
              </a:rPr>
              <a:t>);</a:t>
            </a:r>
          </a:p>
          <a:p>
            <a:pPr eaLnBrk="1" hangingPunct="1"/>
            <a:endParaRPr lang="en-US" altLang="ja-JP" sz="1800" dirty="0" smtClean="0">
              <a:solidFill>
                <a:srgbClr val="C00000"/>
              </a:solidFill>
              <a:latin typeface="Consolas" pitchFamily="49" charset="0"/>
            </a:endParaRPr>
          </a:p>
          <a:p>
            <a:pPr eaLnBrk="1" hangingPunct="1"/>
            <a:r>
              <a:rPr lang="en-US" altLang="ja-JP" sz="1800" dirty="0" err="1">
                <a:solidFill>
                  <a:srgbClr val="C00000"/>
                </a:solidFill>
                <a:latin typeface="Consolas" pitchFamily="49" charset="0"/>
              </a:rPr>
              <a:t>cudaDeviceSynchronize</a:t>
            </a:r>
            <a:r>
              <a:rPr lang="en-US" altLang="ja-JP" sz="1800" dirty="0">
                <a:solidFill>
                  <a:srgbClr val="C00000"/>
                </a:solidFill>
                <a:latin typeface="Consolas" pitchFamily="49" charset="0"/>
              </a:rPr>
              <a:t>(); </a:t>
            </a:r>
            <a:r>
              <a:rPr lang="en-US" altLang="ja-JP" sz="1800" dirty="0" smtClean="0">
                <a:solidFill>
                  <a:srgbClr val="C00000"/>
                </a:solidFill>
                <a:latin typeface="Consolas" pitchFamily="49" charset="0"/>
              </a:rPr>
              <a:t>t4 = clock();</a:t>
            </a:r>
            <a:endParaRPr lang="en-US" altLang="ja-JP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84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723" y="-27384"/>
            <a:ext cx="8447190" cy="1008112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dirty="0" smtClean="0"/>
              <a:t>目次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56852"/>
            <a:ext cx="8237844" cy="4735055"/>
          </a:xfrm>
        </p:spPr>
        <p:txBody>
          <a:bodyPr/>
          <a:lstStyle/>
          <a:p>
            <a:pPr marL="609600" indent="-609600" eaLnBrk="1" hangingPunct="1"/>
            <a:r>
              <a:rPr lang="en-US" altLang="ja-JP" dirty="0" smtClean="0"/>
              <a:t>CUDA</a:t>
            </a:r>
            <a:r>
              <a:rPr lang="ja-JP" altLang="en-US" dirty="0" smtClean="0"/>
              <a:t>プログラムの時間計測に関する注意</a:t>
            </a:r>
            <a:endParaRPr lang="en-US" altLang="ja-JP" dirty="0" smtClean="0"/>
          </a:p>
          <a:p>
            <a:pPr marL="609600" indent="-609600" eaLnBrk="1" hangingPunct="1"/>
            <a:r>
              <a:rPr lang="ja-JP" altLang="en-US" dirty="0" smtClean="0">
                <a:solidFill>
                  <a:srgbClr val="C00000"/>
                </a:solidFill>
              </a:rPr>
              <a:t>メモリアクセス効率化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pPr marL="990600" lvl="1" indent="-533400" eaLnBrk="1" hangingPunct="1"/>
            <a:r>
              <a:rPr lang="ja-JP" altLang="en-US" dirty="0" smtClean="0">
                <a:solidFill>
                  <a:srgbClr val="C00000"/>
                </a:solidFill>
              </a:rPr>
              <a:t>「コアレスド・アクセス」</a:t>
            </a:r>
            <a:r>
              <a:rPr lang="en-US" altLang="ja-JP" dirty="0" smtClean="0">
                <a:solidFill>
                  <a:srgbClr val="C00000"/>
                </a:solidFill>
              </a:rPr>
              <a:t>(</a:t>
            </a:r>
            <a:r>
              <a:rPr lang="ja-JP" altLang="en-US" dirty="0" smtClean="0">
                <a:solidFill>
                  <a:srgbClr val="C00000"/>
                </a:solidFill>
              </a:rPr>
              <a:t>連続領域へのアクセス</a:t>
            </a:r>
            <a:r>
              <a:rPr lang="en-US" altLang="ja-JP" dirty="0" smtClean="0">
                <a:solidFill>
                  <a:srgbClr val="C00000"/>
                </a:solidFill>
              </a:rPr>
              <a:t>)</a:t>
            </a:r>
            <a:r>
              <a:rPr lang="ja-JP" altLang="en-US" dirty="0" smtClean="0">
                <a:solidFill>
                  <a:srgbClr val="C00000"/>
                </a:solidFill>
              </a:rPr>
              <a:t>による効率化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pPr marL="990600" lvl="1" indent="-533400"/>
            <a:r>
              <a:rPr lang="ja-JP" altLang="en-US" dirty="0" smtClean="0">
                <a:solidFill>
                  <a:srgbClr val="C00000"/>
                </a:solidFill>
              </a:rPr>
              <a:t>「共有メモリ」の</a:t>
            </a:r>
            <a:r>
              <a:rPr lang="ja-JP" altLang="en-US" dirty="0">
                <a:solidFill>
                  <a:srgbClr val="C00000"/>
                </a:solidFill>
              </a:rPr>
              <a:t>有効</a:t>
            </a:r>
            <a:r>
              <a:rPr lang="ja-JP" altLang="en-US" dirty="0" smtClean="0">
                <a:solidFill>
                  <a:srgbClr val="C00000"/>
                </a:solidFill>
              </a:rPr>
              <a:t>活用</a:t>
            </a:r>
          </a:p>
          <a:p>
            <a:pPr marL="590550" indent="-533400"/>
            <a:r>
              <a:rPr lang="ja-JP" altLang="en-US" dirty="0" smtClean="0"/>
              <a:t>「</a:t>
            </a:r>
            <a:r>
              <a:rPr lang="en-US" altLang="ja-JP" dirty="0" smtClean="0"/>
              <a:t>divergent</a:t>
            </a:r>
            <a:r>
              <a:rPr lang="ja-JP" altLang="en-US" dirty="0" smtClean="0"/>
              <a:t>分岐」の削減による効率化</a:t>
            </a:r>
          </a:p>
          <a:p>
            <a:pPr marL="0" indent="0">
              <a:buNone/>
            </a:pPr>
            <a:endParaRPr lang="ja-JP" altLang="en-US" dirty="0" smtClean="0"/>
          </a:p>
          <a:p>
            <a:pPr marL="609600" indent="-609600" eaLnBrk="1" hangingPunct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04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CUDA</a:t>
            </a:r>
            <a:r>
              <a:rPr lang="ja-JP" altLang="en-US" smtClean="0"/>
              <a:t>メモリモデル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90301"/>
            <a:ext cx="5051425" cy="3056702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1800" dirty="0" smtClean="0"/>
              <a:t>スレッド固有</a:t>
            </a:r>
          </a:p>
          <a:p>
            <a:pPr lvl="1" eaLnBrk="1" hangingPunct="1"/>
            <a:r>
              <a:rPr lang="ja-JP" altLang="en-US" sz="1600" dirty="0" smtClean="0"/>
              <a:t>レジスタ </a:t>
            </a:r>
            <a:r>
              <a:rPr lang="en-US" altLang="ja-JP" sz="16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ja-JP" altLang="en-US" sz="1600" dirty="0" smtClean="0">
                <a:solidFill>
                  <a:srgbClr val="FF0000"/>
                </a:solidFill>
                <a:sym typeface="Wingdings" pitchFamily="2" charset="2"/>
              </a:rPr>
              <a:t>局所変数を格納。高速だが容量小</a:t>
            </a:r>
            <a:endParaRPr lang="ja-JP" altLang="en-US" sz="16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1800" dirty="0" smtClean="0"/>
              <a:t>ブロック内共有</a:t>
            </a:r>
          </a:p>
          <a:p>
            <a:pPr lvl="1" eaLnBrk="1" hangingPunct="1"/>
            <a:r>
              <a:rPr lang="ja-JP" altLang="en-US" sz="1600" dirty="0" smtClean="0"/>
              <a:t>共有メモリ </a:t>
            </a:r>
            <a:r>
              <a:rPr lang="en-US" altLang="ja-JP" sz="16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ja-JP" altLang="en-US" sz="16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1600" dirty="0" smtClean="0">
                <a:solidFill>
                  <a:srgbClr val="FF0000"/>
                </a:solidFill>
                <a:sym typeface="Wingdings" pitchFamily="2" charset="2"/>
              </a:rPr>
              <a:t>本スライドで登場。高速</a:t>
            </a:r>
            <a:r>
              <a:rPr lang="ja-JP" altLang="en-US" sz="1600" dirty="0">
                <a:solidFill>
                  <a:srgbClr val="FF0000"/>
                </a:solidFill>
                <a:sym typeface="Wingdings" pitchFamily="2" charset="2"/>
              </a:rPr>
              <a:t>だ</a:t>
            </a:r>
            <a:r>
              <a:rPr lang="ja-JP" altLang="en-US" sz="1600" dirty="0" smtClean="0">
                <a:solidFill>
                  <a:srgbClr val="FF0000"/>
                </a:solidFill>
                <a:sym typeface="Wingdings" pitchFamily="2" charset="2"/>
              </a:rPr>
              <a:t>が容量小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ja-JP" altLang="en-US" sz="1600" dirty="0" smtClean="0"/>
              <a:t>（</a:t>
            </a:r>
            <a:r>
              <a:rPr lang="en-US" altLang="ja-JP" sz="1600" dirty="0" smtClean="0"/>
              <a:t>L1</a:t>
            </a:r>
            <a:r>
              <a:rPr lang="ja-JP" altLang="en-US" sz="1600" dirty="0" smtClean="0"/>
              <a:t>キャッシュ）</a:t>
            </a:r>
          </a:p>
          <a:p>
            <a:pPr eaLnBrk="1" hangingPunct="1"/>
            <a:r>
              <a:rPr lang="ja-JP" altLang="en-US" sz="1800" dirty="0" smtClean="0"/>
              <a:t>グリッド内（全スレッド）共有</a:t>
            </a:r>
          </a:p>
          <a:p>
            <a:pPr lvl="1" eaLnBrk="1" hangingPunct="1"/>
            <a:r>
              <a:rPr lang="ja-JP" altLang="en-US" sz="1600" dirty="0" smtClean="0"/>
              <a:t>グローバルメモリ</a:t>
            </a:r>
            <a:r>
              <a:rPr lang="en-US" altLang="ja-JP" sz="1600" dirty="0" smtClean="0">
                <a:solidFill>
                  <a:srgbClr val="FF0000"/>
                </a:solidFill>
                <a:sym typeface="Wingdings" pitchFamily="2" charset="2"/>
              </a:rPr>
              <a:t> __global__</a:t>
            </a:r>
            <a:r>
              <a:rPr lang="ja-JP" altLang="en-US" sz="1600" dirty="0" smtClean="0">
                <a:solidFill>
                  <a:srgbClr val="FF0000"/>
                </a:solidFill>
                <a:sym typeface="Wingdings" pitchFamily="2" charset="2"/>
              </a:rPr>
              <a:t>変数や</a:t>
            </a:r>
            <a:r>
              <a:rPr lang="en-US" altLang="ja-JP" sz="1600" dirty="0" err="1" smtClean="0">
                <a:solidFill>
                  <a:srgbClr val="FF0000"/>
                </a:solidFill>
                <a:sym typeface="Wingdings" pitchFamily="2" charset="2"/>
              </a:rPr>
              <a:t>cudaMalloc</a:t>
            </a:r>
            <a:r>
              <a:rPr lang="ja-JP" altLang="en-US" sz="1600" dirty="0" smtClean="0">
                <a:solidFill>
                  <a:srgbClr val="FF0000"/>
                </a:solidFill>
                <a:sym typeface="Wingdings" pitchFamily="2" charset="2"/>
              </a:rPr>
              <a:t>で利用。容量大きいが低速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lvl="1" eaLnBrk="1" hangingPunct="1"/>
            <a:r>
              <a:rPr lang="ja-JP" altLang="en-US" sz="1600" dirty="0" smtClean="0"/>
              <a:t>（</a:t>
            </a:r>
            <a:r>
              <a:rPr lang="en-US" altLang="ja-JP" sz="1600" dirty="0" smtClean="0"/>
              <a:t>L2</a:t>
            </a:r>
            <a:r>
              <a:rPr lang="ja-JP" altLang="en-US" sz="1600" dirty="0" smtClean="0"/>
              <a:t>キャッシュ）</a:t>
            </a:r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5683250" y="6575425"/>
            <a:ext cx="2990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Source: Kirk and Hwu, ECE 498AL, UIUC</a:t>
            </a:r>
          </a:p>
        </p:txBody>
      </p:sp>
      <p:grpSp>
        <p:nvGrpSpPr>
          <p:cNvPr id="62471" name="Group 4"/>
          <p:cNvGrpSpPr>
            <a:grpSpLocks/>
          </p:cNvGrpSpPr>
          <p:nvPr/>
        </p:nvGrpSpPr>
        <p:grpSpPr bwMode="auto">
          <a:xfrm>
            <a:off x="4567238" y="1479550"/>
            <a:ext cx="4541837" cy="5045075"/>
            <a:chOff x="2842" y="974"/>
            <a:chExt cx="2861" cy="3178"/>
          </a:xfrm>
        </p:grpSpPr>
        <p:sp>
          <p:nvSpPr>
            <p:cNvPr id="62474" name="AutoShape 5"/>
            <p:cNvSpPr>
              <a:spLocks noChangeAspect="1" noChangeArrowheads="1"/>
            </p:cNvSpPr>
            <p:nvPr/>
          </p:nvSpPr>
          <p:spPr bwMode="auto">
            <a:xfrm>
              <a:off x="3362" y="974"/>
              <a:ext cx="2341" cy="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ja-JP" altLang="ja-JP" sz="2400">
                <a:latin typeface="Palatino" pitchFamily="18" charset="0"/>
              </a:endParaRPr>
            </a:p>
          </p:txBody>
        </p:sp>
        <p:sp>
          <p:nvSpPr>
            <p:cNvPr id="62475" name="Text Box 6"/>
            <p:cNvSpPr txBox="1">
              <a:spLocks noChangeArrowheads="1"/>
            </p:cNvSpPr>
            <p:nvPr/>
          </p:nvSpPr>
          <p:spPr bwMode="auto">
            <a:xfrm>
              <a:off x="3365" y="977"/>
              <a:ext cx="2335" cy="31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ja-JP" sz="1200" b="1" dirty="0">
                  <a:solidFill>
                    <a:srgbClr val="003300"/>
                  </a:solidFill>
                </a:rPr>
                <a:t>(Device) Grid</a:t>
              </a:r>
            </a:p>
          </p:txBody>
        </p:sp>
        <p:sp>
          <p:nvSpPr>
            <p:cNvPr id="62478" name="Text Box 9"/>
            <p:cNvSpPr txBox="1">
              <a:spLocks noChangeArrowheads="1"/>
            </p:cNvSpPr>
            <p:nvPr/>
          </p:nvSpPr>
          <p:spPr bwMode="auto">
            <a:xfrm>
              <a:off x="3397" y="3147"/>
              <a:ext cx="2271" cy="77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kumimoji="0" lang="ja-JP" altLang="en-US" sz="2400" b="1" dirty="0" smtClean="0">
                  <a:solidFill>
                    <a:srgbClr val="003300"/>
                  </a:solidFill>
                </a:rPr>
                <a:t>グローバルメモリ</a:t>
              </a:r>
              <a:endParaRPr kumimoji="0" lang="en-US" altLang="ja-JP" sz="2400" b="1" dirty="0" smtClean="0">
                <a:solidFill>
                  <a:srgbClr val="003300"/>
                </a:solidFill>
              </a:endParaRPr>
            </a:p>
            <a:p>
              <a:pPr algn="ctr"/>
              <a:r>
                <a:rPr lang="en-US" altLang="ja-JP" b="1" dirty="0" smtClean="0">
                  <a:solidFill>
                    <a:srgbClr val="003300"/>
                  </a:solidFill>
                </a:rPr>
                <a:t>(</a:t>
              </a:r>
              <a:r>
                <a:rPr lang="ja-JP" altLang="en-US" b="1" dirty="0" smtClean="0">
                  <a:solidFill>
                    <a:srgbClr val="003300"/>
                  </a:solidFill>
                </a:rPr>
                <a:t>本スライドではデバイスメモリとも呼ぶ</a:t>
              </a:r>
              <a:r>
                <a:rPr lang="en-US" altLang="ja-JP" b="1" dirty="0" smtClean="0">
                  <a:solidFill>
                    <a:srgbClr val="003300"/>
                  </a:solidFill>
                </a:rPr>
                <a:t>)</a:t>
              </a:r>
              <a:endParaRPr kumimoji="0" lang="en-US" altLang="ja-JP" b="1" dirty="0" smtClean="0">
                <a:solidFill>
                  <a:srgbClr val="003300"/>
                </a:solidFill>
              </a:endParaRPr>
            </a:p>
          </p:txBody>
        </p:sp>
        <p:sp>
          <p:nvSpPr>
            <p:cNvPr id="62479" name="Text Box 10"/>
            <p:cNvSpPr txBox="1">
              <a:spLocks noChangeArrowheads="1"/>
            </p:cNvSpPr>
            <p:nvPr/>
          </p:nvSpPr>
          <p:spPr bwMode="auto">
            <a:xfrm>
              <a:off x="3396" y="1288"/>
              <a:ext cx="1116" cy="156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ja-JP" sz="1200" b="1">
                  <a:solidFill>
                    <a:srgbClr val="003300"/>
                  </a:solidFill>
                </a:rPr>
                <a:t>Block (0, 0)</a:t>
              </a:r>
            </a:p>
          </p:txBody>
        </p:sp>
        <p:sp>
          <p:nvSpPr>
            <p:cNvPr id="62480" name="Text Box 11"/>
            <p:cNvSpPr txBox="1">
              <a:spLocks noChangeArrowheads="1"/>
            </p:cNvSpPr>
            <p:nvPr/>
          </p:nvSpPr>
          <p:spPr bwMode="auto">
            <a:xfrm>
              <a:off x="3427" y="1609"/>
              <a:ext cx="1060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/>
              <a:r>
                <a:rPr kumimoji="0" lang="ja-JP" altLang="en-US" sz="1100" dirty="0" smtClean="0">
                  <a:solidFill>
                    <a:srgbClr val="003300"/>
                  </a:solidFill>
                </a:rPr>
                <a:t>共有メモリ</a:t>
              </a:r>
              <a:endParaRPr kumimoji="0" lang="en-US" altLang="ja-JP" sz="1100" dirty="0">
                <a:solidFill>
                  <a:srgbClr val="003300"/>
                </a:solidFill>
              </a:endParaRPr>
            </a:p>
          </p:txBody>
        </p:sp>
        <p:sp>
          <p:nvSpPr>
            <p:cNvPr id="62482" name="Text Box 13"/>
            <p:cNvSpPr txBox="1">
              <a:spLocks noChangeArrowheads="1"/>
            </p:cNvSpPr>
            <p:nvPr/>
          </p:nvSpPr>
          <p:spPr bwMode="auto">
            <a:xfrm>
              <a:off x="3421" y="2257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kumimoji="0" lang="en-US" altLang="ja-JP" sz="1000" b="1" dirty="0">
                  <a:solidFill>
                    <a:srgbClr val="003300"/>
                  </a:solidFill>
                </a:rPr>
                <a:t>Thread</a:t>
              </a:r>
              <a:r>
                <a:rPr kumimoji="0" lang="en-US" altLang="ja-JP" sz="1000" b="1" dirty="0" smtClean="0">
                  <a:solidFill>
                    <a:srgbClr val="003300"/>
                  </a:solidFill>
                </a:rPr>
                <a:t> </a:t>
              </a:r>
              <a:r>
                <a:rPr kumimoji="0" lang="en-US" altLang="ja-JP" sz="1000" b="1" dirty="0">
                  <a:solidFill>
                    <a:srgbClr val="003300"/>
                  </a:solidFill>
                </a:rPr>
                <a:t>(0, 0)</a:t>
              </a:r>
              <a:endParaRPr kumimoji="0" lang="en-US" altLang="ja-JP" sz="1000" dirty="0">
                <a:solidFill>
                  <a:srgbClr val="003300"/>
                </a:solidFill>
              </a:endParaRPr>
            </a:p>
          </p:txBody>
        </p:sp>
        <p:sp>
          <p:nvSpPr>
            <p:cNvPr id="62483" name="Text Box 14"/>
            <p:cNvSpPr txBox="1">
              <a:spLocks noChangeArrowheads="1"/>
            </p:cNvSpPr>
            <p:nvPr/>
          </p:nvSpPr>
          <p:spPr bwMode="auto">
            <a:xfrm>
              <a:off x="3421" y="1926"/>
              <a:ext cx="392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kumimoji="0" lang="ja-JP" altLang="en-US" sz="1000" dirty="0" smtClean="0">
                  <a:solidFill>
                    <a:srgbClr val="003300"/>
                  </a:solidFill>
                </a:rPr>
                <a:t>レジスタ</a:t>
              </a:r>
              <a:endParaRPr kumimoji="0" lang="en-US" altLang="ja-JP" sz="1000" dirty="0">
                <a:solidFill>
                  <a:srgbClr val="003300"/>
                </a:solidFill>
              </a:endParaRPr>
            </a:p>
          </p:txBody>
        </p:sp>
        <p:sp>
          <p:nvSpPr>
            <p:cNvPr id="62484" name="Line 15"/>
            <p:cNvSpPr>
              <a:spLocks noChangeShapeType="1"/>
            </p:cNvSpPr>
            <p:nvPr/>
          </p:nvSpPr>
          <p:spPr bwMode="auto">
            <a:xfrm flipV="1">
              <a:off x="3874" y="1830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85" name="Line 16"/>
            <p:cNvSpPr>
              <a:spLocks noChangeShapeType="1"/>
            </p:cNvSpPr>
            <p:nvPr/>
          </p:nvSpPr>
          <p:spPr bwMode="auto">
            <a:xfrm flipV="1">
              <a:off x="3617" y="2111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87" name="Line 18"/>
            <p:cNvSpPr>
              <a:spLocks noChangeShapeType="1"/>
            </p:cNvSpPr>
            <p:nvPr/>
          </p:nvSpPr>
          <p:spPr bwMode="auto">
            <a:xfrm>
              <a:off x="3798" y="2567"/>
              <a:ext cx="0" cy="5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91" name="Text Box 22"/>
            <p:cNvSpPr txBox="1">
              <a:spLocks noChangeArrowheads="1"/>
            </p:cNvSpPr>
            <p:nvPr/>
          </p:nvSpPr>
          <p:spPr bwMode="auto">
            <a:xfrm>
              <a:off x="3970" y="2257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kumimoji="0" lang="en-US" altLang="ja-JP" sz="1000" b="1">
                  <a:solidFill>
                    <a:srgbClr val="003300"/>
                  </a:solidFill>
                </a:rPr>
                <a:t>Thread (1, 0)</a:t>
              </a:r>
              <a:endParaRPr kumimoji="0" lang="en-US" altLang="ja-JP" sz="1000">
                <a:solidFill>
                  <a:srgbClr val="003300"/>
                </a:solidFill>
              </a:endParaRPr>
            </a:p>
          </p:txBody>
        </p:sp>
        <p:sp>
          <p:nvSpPr>
            <p:cNvPr id="62492" name="Text Box 23"/>
            <p:cNvSpPr txBox="1">
              <a:spLocks noChangeArrowheads="1"/>
            </p:cNvSpPr>
            <p:nvPr/>
          </p:nvSpPr>
          <p:spPr bwMode="auto">
            <a:xfrm>
              <a:off x="3970" y="1926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kumimoji="0" lang="ja-JP" altLang="en-US" sz="1000" dirty="0" smtClean="0">
                  <a:solidFill>
                    <a:srgbClr val="003300"/>
                  </a:solidFill>
                </a:rPr>
                <a:t>レジスタ</a:t>
              </a:r>
              <a:endParaRPr kumimoji="0" lang="en-US" altLang="ja-JP" sz="1000" dirty="0">
                <a:solidFill>
                  <a:srgbClr val="003300"/>
                </a:solidFill>
              </a:endParaRPr>
            </a:p>
          </p:txBody>
        </p:sp>
        <p:sp>
          <p:nvSpPr>
            <p:cNvPr id="62493" name="Line 24"/>
            <p:cNvSpPr>
              <a:spLocks noChangeShapeType="1"/>
            </p:cNvSpPr>
            <p:nvPr/>
          </p:nvSpPr>
          <p:spPr bwMode="auto">
            <a:xfrm flipV="1">
              <a:off x="4422" y="1830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94" name="Line 25"/>
            <p:cNvSpPr>
              <a:spLocks noChangeShapeType="1"/>
            </p:cNvSpPr>
            <p:nvPr/>
          </p:nvSpPr>
          <p:spPr bwMode="auto">
            <a:xfrm flipV="1">
              <a:off x="4166" y="2111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96" name="Line 27"/>
            <p:cNvSpPr>
              <a:spLocks noChangeShapeType="1"/>
            </p:cNvSpPr>
            <p:nvPr/>
          </p:nvSpPr>
          <p:spPr bwMode="auto">
            <a:xfrm>
              <a:off x="4347" y="2567"/>
              <a:ext cx="0" cy="5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99" name="Text Box 30"/>
            <p:cNvSpPr txBox="1">
              <a:spLocks noChangeArrowheads="1"/>
            </p:cNvSpPr>
            <p:nvPr/>
          </p:nvSpPr>
          <p:spPr bwMode="auto">
            <a:xfrm>
              <a:off x="4553" y="1288"/>
              <a:ext cx="1116" cy="156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ja-JP" sz="1200" b="1">
                  <a:solidFill>
                    <a:srgbClr val="003300"/>
                  </a:solidFill>
                </a:rPr>
                <a:t>Block (1, 0)</a:t>
              </a:r>
              <a:endParaRPr kumimoji="0" lang="en-US" altLang="ja-JP" sz="1800">
                <a:solidFill>
                  <a:srgbClr val="003300"/>
                </a:solidFill>
              </a:endParaRPr>
            </a:p>
          </p:txBody>
        </p:sp>
        <p:sp>
          <p:nvSpPr>
            <p:cNvPr id="62500" name="Text Box 31"/>
            <p:cNvSpPr txBox="1">
              <a:spLocks noChangeArrowheads="1"/>
            </p:cNvSpPr>
            <p:nvPr/>
          </p:nvSpPr>
          <p:spPr bwMode="auto">
            <a:xfrm>
              <a:off x="4583" y="1609"/>
              <a:ext cx="1061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/>
              <a:r>
                <a:rPr kumimoji="0" lang="ja-JP" altLang="en-US" sz="1200" dirty="0" smtClean="0">
                  <a:solidFill>
                    <a:srgbClr val="003300"/>
                  </a:solidFill>
                </a:rPr>
                <a:t>共有メモリ</a:t>
              </a:r>
              <a:endParaRPr kumimoji="0" lang="en-US" altLang="ja-JP" sz="1200" dirty="0">
                <a:solidFill>
                  <a:srgbClr val="003300"/>
                </a:solidFill>
              </a:endParaRPr>
            </a:p>
          </p:txBody>
        </p:sp>
        <p:sp>
          <p:nvSpPr>
            <p:cNvPr id="62502" name="Text Box 33"/>
            <p:cNvSpPr txBox="1">
              <a:spLocks noChangeArrowheads="1"/>
            </p:cNvSpPr>
            <p:nvPr/>
          </p:nvSpPr>
          <p:spPr bwMode="auto">
            <a:xfrm>
              <a:off x="4578" y="2257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kumimoji="0" lang="en-US" altLang="ja-JP" sz="1000" b="1">
                  <a:solidFill>
                    <a:srgbClr val="003300"/>
                  </a:solidFill>
                </a:rPr>
                <a:t>Thread (0, 0)</a:t>
              </a:r>
              <a:endParaRPr kumimoji="0" lang="en-US" altLang="ja-JP" sz="1000">
                <a:solidFill>
                  <a:srgbClr val="003300"/>
                </a:solidFill>
              </a:endParaRPr>
            </a:p>
          </p:txBody>
        </p:sp>
        <p:sp>
          <p:nvSpPr>
            <p:cNvPr id="62503" name="Text Box 34"/>
            <p:cNvSpPr txBox="1">
              <a:spLocks noChangeArrowheads="1"/>
            </p:cNvSpPr>
            <p:nvPr/>
          </p:nvSpPr>
          <p:spPr bwMode="auto">
            <a:xfrm>
              <a:off x="4578" y="1926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kumimoji="0" lang="ja-JP" altLang="en-US" sz="1000" dirty="0" smtClean="0">
                  <a:solidFill>
                    <a:srgbClr val="003300"/>
                  </a:solidFill>
                </a:rPr>
                <a:t>レジスタ</a:t>
              </a:r>
              <a:endParaRPr kumimoji="0" lang="en-US" altLang="ja-JP" sz="1000" dirty="0">
                <a:solidFill>
                  <a:srgbClr val="003300"/>
                </a:solidFill>
              </a:endParaRPr>
            </a:p>
          </p:txBody>
        </p:sp>
        <p:sp>
          <p:nvSpPr>
            <p:cNvPr id="62504" name="Line 35"/>
            <p:cNvSpPr>
              <a:spLocks noChangeShapeType="1"/>
            </p:cNvSpPr>
            <p:nvPr/>
          </p:nvSpPr>
          <p:spPr bwMode="auto">
            <a:xfrm flipV="1">
              <a:off x="5030" y="1830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05" name="Line 36"/>
            <p:cNvSpPr>
              <a:spLocks noChangeShapeType="1"/>
            </p:cNvSpPr>
            <p:nvPr/>
          </p:nvSpPr>
          <p:spPr bwMode="auto">
            <a:xfrm flipV="1">
              <a:off x="4774" y="2111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07" name="Line 38"/>
            <p:cNvSpPr>
              <a:spLocks noChangeShapeType="1"/>
            </p:cNvSpPr>
            <p:nvPr/>
          </p:nvSpPr>
          <p:spPr bwMode="auto">
            <a:xfrm>
              <a:off x="4955" y="2567"/>
              <a:ext cx="0" cy="5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11" name="Text Box 42"/>
            <p:cNvSpPr txBox="1">
              <a:spLocks noChangeArrowheads="1"/>
            </p:cNvSpPr>
            <p:nvPr/>
          </p:nvSpPr>
          <p:spPr bwMode="auto">
            <a:xfrm>
              <a:off x="5127" y="2257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/>
            <a:p>
              <a:pPr algn="ctr"/>
              <a:r>
                <a:rPr kumimoji="0" lang="en-US" altLang="ja-JP" sz="1000" b="1">
                  <a:solidFill>
                    <a:srgbClr val="003300"/>
                  </a:solidFill>
                </a:rPr>
                <a:t>Thread (1, 0)</a:t>
              </a:r>
              <a:endParaRPr kumimoji="0" lang="en-US" altLang="ja-JP" sz="1000">
                <a:solidFill>
                  <a:srgbClr val="003300"/>
                </a:solidFill>
              </a:endParaRPr>
            </a:p>
          </p:txBody>
        </p:sp>
        <p:sp>
          <p:nvSpPr>
            <p:cNvPr id="62512" name="Text Box 43"/>
            <p:cNvSpPr txBox="1">
              <a:spLocks noChangeArrowheads="1"/>
            </p:cNvSpPr>
            <p:nvPr/>
          </p:nvSpPr>
          <p:spPr bwMode="auto">
            <a:xfrm>
              <a:off x="5127" y="1926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kumimoji="0" lang="ja-JP" altLang="en-US" sz="1000" dirty="0" smtClean="0">
                  <a:solidFill>
                    <a:srgbClr val="003300"/>
                  </a:solidFill>
                </a:rPr>
                <a:t>レジスタ</a:t>
              </a:r>
              <a:endParaRPr kumimoji="0" lang="en-US" altLang="ja-JP" sz="1000" dirty="0">
                <a:solidFill>
                  <a:srgbClr val="003300"/>
                </a:solidFill>
              </a:endParaRPr>
            </a:p>
          </p:txBody>
        </p:sp>
        <p:sp>
          <p:nvSpPr>
            <p:cNvPr id="62513" name="Line 44"/>
            <p:cNvSpPr>
              <a:spLocks noChangeShapeType="1"/>
            </p:cNvSpPr>
            <p:nvPr/>
          </p:nvSpPr>
          <p:spPr bwMode="auto">
            <a:xfrm flipV="1">
              <a:off x="5579" y="1830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14" name="Line 45"/>
            <p:cNvSpPr>
              <a:spLocks noChangeShapeType="1"/>
            </p:cNvSpPr>
            <p:nvPr/>
          </p:nvSpPr>
          <p:spPr bwMode="auto">
            <a:xfrm flipV="1">
              <a:off x="5322" y="2111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16" name="Line 47"/>
            <p:cNvSpPr>
              <a:spLocks noChangeShapeType="1"/>
            </p:cNvSpPr>
            <p:nvPr/>
          </p:nvSpPr>
          <p:spPr bwMode="auto">
            <a:xfrm>
              <a:off x="5504" y="2567"/>
              <a:ext cx="0" cy="5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19" name="Text Box 50"/>
            <p:cNvSpPr txBox="1">
              <a:spLocks noChangeArrowheads="1"/>
            </p:cNvSpPr>
            <p:nvPr/>
          </p:nvSpPr>
          <p:spPr bwMode="auto">
            <a:xfrm>
              <a:off x="2842" y="3144"/>
              <a:ext cx="355" cy="100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kumimoji="0" lang="en-US" altLang="ja-JP" sz="1200" b="1" dirty="0">
                  <a:solidFill>
                    <a:srgbClr val="003300"/>
                  </a:solidFill>
                </a:rPr>
                <a:t>Host</a:t>
              </a:r>
            </a:p>
          </p:txBody>
        </p:sp>
        <p:sp>
          <p:nvSpPr>
            <p:cNvPr id="62520" name="Line 51"/>
            <p:cNvSpPr>
              <a:spLocks noChangeShapeType="1"/>
            </p:cNvSpPr>
            <p:nvPr/>
          </p:nvSpPr>
          <p:spPr bwMode="auto">
            <a:xfrm flipV="1">
              <a:off x="3197" y="3530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2472" name="Text Box 55"/>
          <p:cNvSpPr txBox="1">
            <a:spLocks noChangeArrowheads="1"/>
          </p:cNvSpPr>
          <p:nvPr/>
        </p:nvSpPr>
        <p:spPr bwMode="auto">
          <a:xfrm>
            <a:off x="250824" y="1268413"/>
            <a:ext cx="5037931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スレッドが階層化されているのと同様、</a:t>
            </a:r>
            <a:r>
              <a:rPr lang="ja-JP" altLang="en-US" sz="2400" b="1" dirty="0" smtClean="0">
                <a:solidFill>
                  <a:srgbClr val="C00000"/>
                </a:solidFill>
              </a:rPr>
              <a:t>メモリ</a:t>
            </a:r>
            <a:r>
              <a:rPr lang="ja-JP" altLang="en-US" sz="2400" b="1" dirty="0">
                <a:solidFill>
                  <a:srgbClr val="C00000"/>
                </a:solidFill>
              </a:rPr>
              <a:t>も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階層化されている</a:t>
            </a:r>
            <a:endParaRPr lang="ja-JP" altLang="en-US" sz="2400" dirty="0"/>
          </a:p>
        </p:txBody>
      </p:sp>
      <p:sp>
        <p:nvSpPr>
          <p:cNvPr id="179256" name="Text Box 56"/>
          <p:cNvSpPr txBox="1">
            <a:spLocks noChangeArrowheads="1"/>
          </p:cNvSpPr>
          <p:nvPr/>
        </p:nvSpPr>
        <p:spPr bwMode="auto">
          <a:xfrm>
            <a:off x="250825" y="5592869"/>
            <a:ext cx="4176712" cy="1035050"/>
          </a:xfrm>
          <a:prstGeom prst="rect">
            <a:avLst/>
          </a:prstGeom>
          <a:solidFill>
            <a:srgbClr val="DDF2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それぞれ速度と容量にトレードオフ有</a:t>
            </a:r>
            <a:br>
              <a:rPr lang="ja-JP" altLang="en-US"/>
            </a:br>
            <a:r>
              <a:rPr lang="ja-JP" altLang="en-US"/>
              <a:t>（高速＆小容量 </a:t>
            </a:r>
            <a:r>
              <a:rPr lang="en-US" altLang="ja-JP"/>
              <a:t>vs. </a:t>
            </a:r>
            <a:r>
              <a:rPr lang="ja-JP" altLang="en-US"/>
              <a:t>低速＆大容量）</a:t>
            </a:r>
            <a:br>
              <a:rPr lang="ja-JP" altLang="en-US"/>
            </a:br>
            <a:r>
              <a:rPr lang="ja-JP" altLang="en-US">
                <a:sym typeface="Wingdings" pitchFamily="2" charset="2"/>
              </a:rPr>
              <a:t> </a:t>
            </a:r>
            <a:r>
              <a:rPr lang="ja-JP" altLang="en-US">
                <a:solidFill>
                  <a:schemeClr val="accent2"/>
                </a:solidFill>
                <a:sym typeface="Wingdings" pitchFamily="2" charset="2"/>
              </a:rPr>
              <a:t>メモリアクセスの局所性が重要</a:t>
            </a:r>
            <a:endParaRPr lang="ja-JP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7484" y="111654"/>
            <a:ext cx="8539316" cy="101884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グローバル</a:t>
            </a:r>
            <a:r>
              <a:rPr kumimoji="1" lang="ja-JP" altLang="en-US" dirty="0" smtClean="0"/>
              <a:t>メモリのアクセスの効率化：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コアレスド・アクセス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30498"/>
            <a:ext cx="8229600" cy="1435722"/>
          </a:xfrm>
        </p:spPr>
        <p:txBody>
          <a:bodyPr>
            <a:normAutofit fontScale="92500"/>
          </a:bodyPr>
          <a:lstStyle/>
          <a:p>
            <a:r>
              <a:rPr kumimoji="1" lang="ja-JP" altLang="en-US" sz="2800" dirty="0" smtClean="0"/>
              <a:t>メモリの性質上、</a:t>
            </a:r>
            <a:r>
              <a:rPr kumimoji="1" lang="ja-JP" altLang="en-US" sz="2800" dirty="0" smtClean="0">
                <a:solidFill>
                  <a:srgbClr val="C00000"/>
                </a:solidFill>
              </a:rPr>
              <a:t>「近い</a:t>
            </a:r>
            <a:r>
              <a:rPr kumimoji="1" lang="en-US" altLang="ja-JP" sz="2800" dirty="0" smtClean="0">
                <a:solidFill>
                  <a:srgbClr val="C00000"/>
                </a:solidFill>
              </a:rPr>
              <a:t>(</a:t>
            </a:r>
            <a:r>
              <a:rPr kumimoji="1" lang="ja-JP" altLang="en-US" sz="2800" dirty="0" smtClean="0">
                <a:solidFill>
                  <a:srgbClr val="C00000"/>
                </a:solidFill>
              </a:rPr>
              <a:t>たとえば番号が隣りの</a:t>
            </a:r>
            <a:r>
              <a:rPr kumimoji="1" lang="en-US" altLang="ja-JP" sz="2800" dirty="0" smtClean="0">
                <a:solidFill>
                  <a:srgbClr val="C00000"/>
                </a:solidFill>
              </a:rPr>
              <a:t>)</a:t>
            </a:r>
            <a:r>
              <a:rPr kumimoji="1" lang="ja-JP" altLang="en-US" sz="2800" dirty="0" smtClean="0">
                <a:solidFill>
                  <a:srgbClr val="C00000"/>
                </a:solidFill>
              </a:rPr>
              <a:t>スレッドが近いアドレスを同時にアクセスする」</a:t>
            </a:r>
            <a:r>
              <a:rPr kumimoji="1" lang="ja-JP" altLang="en-US" sz="2800" dirty="0" smtClean="0"/>
              <a:t>のが効率的</a:t>
            </a:r>
            <a:endParaRPr kumimoji="1" lang="en-US" altLang="ja-JP" sz="2800" dirty="0" smtClean="0"/>
          </a:p>
          <a:p>
            <a:pPr lvl="1"/>
            <a:r>
              <a:rPr kumimoji="1" lang="ja-JP" altLang="en-US" sz="2400" dirty="0" smtClean="0"/>
              <a:t>コアレスド・アクセス </a:t>
            </a:r>
            <a:r>
              <a:rPr kumimoji="1" lang="en-US" altLang="ja-JP" sz="2400" dirty="0" smtClean="0"/>
              <a:t>(coalesced access)</a:t>
            </a:r>
            <a:r>
              <a:rPr kumimoji="1" lang="ja-JP" altLang="en-US" sz="2400" dirty="0" smtClean="0"/>
              <a:t>と呼ぶ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3299209" y="3402596"/>
            <a:ext cx="4951424" cy="50618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513" y="2517477"/>
            <a:ext cx="590117" cy="5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354" y="2517477"/>
            <a:ext cx="590117" cy="5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804" y="2504562"/>
            <a:ext cx="590117" cy="5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直線コネクタ 12"/>
          <p:cNvCxnSpPr/>
          <p:nvPr/>
        </p:nvCxnSpPr>
        <p:spPr>
          <a:xfrm>
            <a:off x="5578159" y="3640926"/>
            <a:ext cx="510755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747745" y="3402595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165609" y="3422263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612969" y="3441931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069707" y="3438414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856" y="2524230"/>
            <a:ext cx="590117" cy="5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3333625" y="5280512"/>
            <a:ext cx="4951424" cy="50618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929" y="4395393"/>
            <a:ext cx="590117" cy="5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770" y="4395393"/>
            <a:ext cx="590117" cy="5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220" y="4382478"/>
            <a:ext cx="590117" cy="5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直線コネクタ 23"/>
          <p:cNvCxnSpPr/>
          <p:nvPr/>
        </p:nvCxnSpPr>
        <p:spPr>
          <a:xfrm>
            <a:off x="7470872" y="5569422"/>
            <a:ext cx="510755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3782161" y="5280511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898980" y="5316329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479862" y="5300179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104123" y="5316330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272" y="4402146"/>
            <a:ext cx="590117" cy="56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直線コネクタ 29"/>
          <p:cNvCxnSpPr/>
          <p:nvPr/>
        </p:nvCxnSpPr>
        <p:spPr>
          <a:xfrm>
            <a:off x="7302103" y="5300179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088914" y="5276936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6453247" y="5279615"/>
            <a:ext cx="0" cy="50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578158" y="5553271"/>
            <a:ext cx="378012" cy="1615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4165609" y="5569422"/>
            <a:ext cx="510755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5" idx="2"/>
          </p:cNvCxnSpPr>
          <p:nvPr/>
        </p:nvCxnSpPr>
        <p:spPr>
          <a:xfrm flipH="1">
            <a:off x="3503929" y="3085868"/>
            <a:ext cx="260643" cy="589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6" idx="2"/>
          </p:cNvCxnSpPr>
          <p:nvPr/>
        </p:nvCxnSpPr>
        <p:spPr>
          <a:xfrm flipH="1">
            <a:off x="3920892" y="3085868"/>
            <a:ext cx="656521" cy="605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7" idx="2"/>
          </p:cNvCxnSpPr>
          <p:nvPr/>
        </p:nvCxnSpPr>
        <p:spPr>
          <a:xfrm flipH="1">
            <a:off x="4348104" y="3072953"/>
            <a:ext cx="1131759" cy="6220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19" idx="2"/>
          </p:cNvCxnSpPr>
          <p:nvPr/>
        </p:nvCxnSpPr>
        <p:spPr>
          <a:xfrm flipH="1">
            <a:off x="4785116" y="3092621"/>
            <a:ext cx="1569799" cy="6220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21" idx="2"/>
          </p:cNvCxnSpPr>
          <p:nvPr/>
        </p:nvCxnSpPr>
        <p:spPr>
          <a:xfrm flipH="1">
            <a:off x="3497455" y="4963784"/>
            <a:ext cx="301533" cy="566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22" idx="2"/>
          </p:cNvCxnSpPr>
          <p:nvPr/>
        </p:nvCxnSpPr>
        <p:spPr>
          <a:xfrm>
            <a:off x="4611829" y="4963784"/>
            <a:ext cx="1743085" cy="5689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23" idx="2"/>
          </p:cNvCxnSpPr>
          <p:nvPr/>
        </p:nvCxnSpPr>
        <p:spPr>
          <a:xfrm flipH="1">
            <a:off x="5219220" y="4950869"/>
            <a:ext cx="295059" cy="6185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29" idx="2"/>
          </p:cNvCxnSpPr>
          <p:nvPr/>
        </p:nvCxnSpPr>
        <p:spPr>
          <a:xfrm>
            <a:off x="6389331" y="4970537"/>
            <a:ext cx="746710" cy="582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457200" y="2641947"/>
            <a:ext cx="2743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隣り合ったスレッドが</a:t>
            </a:r>
            <a:r>
              <a:rPr kumimoji="1" lang="ja-JP" altLang="en-US" dirty="0"/>
              <a:t>、</a:t>
            </a:r>
            <a:r>
              <a:rPr kumimoji="1" lang="ja-JP" altLang="en-US" dirty="0" smtClean="0"/>
              <a:t>配列の隣の要素をアクセス</a:t>
            </a:r>
            <a:endParaRPr kumimoji="1" lang="en-US" altLang="ja-JP" dirty="0" smtClean="0"/>
          </a:p>
          <a:p>
            <a:r>
              <a:rPr kumimoji="1" lang="en-US" altLang="ja-JP" dirty="0" smtClean="0">
                <a:sym typeface="Wingdings" pitchFamily="2" charset="2"/>
              </a:rPr>
              <a:t> </a:t>
            </a:r>
            <a:r>
              <a:rPr kumimoji="1" lang="ja-JP" altLang="en-US" dirty="0" smtClean="0"/>
              <a:t>コアレスドアクセス</a:t>
            </a:r>
            <a:endParaRPr kumimoji="1" lang="en-US" altLang="ja-JP" dirty="0" smtClean="0"/>
          </a:p>
          <a:p>
            <a:r>
              <a:rPr kumimoji="1" lang="ja-JP" altLang="en-US" dirty="0"/>
              <a:t>になっており</a:t>
            </a:r>
            <a:r>
              <a:rPr kumimoji="1" lang="ja-JP" altLang="en-US" dirty="0" smtClean="0"/>
              <a:t>、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高速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57200" y="4686341"/>
            <a:ext cx="2743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各スレッドがばらばらの要素をアクセス</a:t>
            </a:r>
            <a:endParaRPr kumimoji="1" lang="en-US" altLang="ja-JP" dirty="0" smtClean="0"/>
          </a:p>
          <a:p>
            <a:r>
              <a:rPr kumimoji="1" lang="en-US" altLang="ja-JP" dirty="0" smtClean="0">
                <a:sym typeface="Wingdings" pitchFamily="2" charset="2"/>
              </a:rPr>
              <a:t> </a:t>
            </a:r>
            <a:r>
              <a:rPr kumimoji="1" lang="ja-JP" altLang="en-US" dirty="0" smtClean="0"/>
              <a:t>コアレスドアクセス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ではなく、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低速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62277" y="6105833"/>
            <a:ext cx="6920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0070C0"/>
                </a:solidFill>
              </a:rPr>
              <a:t>基礎編の</a:t>
            </a:r>
            <a:r>
              <a:rPr kumimoji="1" lang="en-US" altLang="ja-JP" sz="2000" dirty="0" err="1" smtClean="0">
                <a:solidFill>
                  <a:srgbClr val="0070C0"/>
                </a:solidFill>
              </a:rPr>
              <a:t>inc_par</a:t>
            </a:r>
            <a:r>
              <a:rPr kumimoji="1" lang="ja-JP" altLang="en-US" sz="2000" dirty="0" smtClean="0">
                <a:solidFill>
                  <a:srgbClr val="0070C0"/>
                </a:solidFill>
              </a:rPr>
              <a:t>プログラムは、コアレスドアクセスになっていた</a:t>
            </a:r>
            <a:endParaRPr kumimoji="1" lang="en-US" altLang="ja-JP" sz="2000" dirty="0" smtClean="0">
              <a:solidFill>
                <a:srgbClr val="0070C0"/>
              </a:solidFill>
            </a:endParaRPr>
          </a:p>
          <a:p>
            <a:endParaRPr kumimoji="1" lang="en-US" altLang="ja-JP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1465</Words>
  <Application>Microsoft Office PowerPoint</Application>
  <PresentationFormat>画面に合わせる (4:3)</PresentationFormat>
  <Paragraphs>216</Paragraphs>
  <Slides>19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Default Theme</vt:lpstr>
      <vt:lpstr>GPUプログラミング・応用編</vt:lpstr>
      <vt:lpstr>はじめに</vt:lpstr>
      <vt:lpstr>NVIDIA社の資料について</vt:lpstr>
      <vt:lpstr>目次</vt:lpstr>
      <vt:lpstr>時間計測に関する注意</vt:lpstr>
      <vt:lpstr>各部分ごとの時間計測を行うには</vt:lpstr>
      <vt:lpstr>目次</vt:lpstr>
      <vt:lpstr>CUDAメモリモデル</vt:lpstr>
      <vt:lpstr>グローバルメモリのアクセスの効率化： コアレスド・アクセス</vt:lpstr>
      <vt:lpstr>共有メモリの利用による プログラム効率化</vt:lpstr>
      <vt:lpstr>共有メモリをどういう時に使うと効果的？</vt:lpstr>
      <vt:lpstr>共有メモリを使った行列積プログラム： matmul_shared</vt:lpstr>
      <vt:lpstr>matmul_sharedの流れ</vt:lpstr>
      <vt:lpstr>共有メモリを使った高速化の結果</vt:lpstr>
      <vt:lpstr>目次</vt:lpstr>
      <vt:lpstr>GPUでのスレッドの実行のされ方</vt:lpstr>
      <vt:lpstr>GPU上のif文の実行のされ方</vt:lpstr>
      <vt:lpstr>Divergent分岐はなぜ非効率?</vt:lpstr>
      <vt:lpstr>おわりに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TSUBAME2.0におけるGPUの 活用方法</dc:title>
  <dc:creator>Naoya Maruyama</dc:creator>
  <cp:lastModifiedBy>endo</cp:lastModifiedBy>
  <cp:revision>614</cp:revision>
  <cp:lastPrinted>2011-08-03T01:29:51Z</cp:lastPrinted>
  <dcterms:created xsi:type="dcterms:W3CDTF">2011-08-02T02:06:42Z</dcterms:created>
  <dcterms:modified xsi:type="dcterms:W3CDTF">2012-08-16T07:42:00Z</dcterms:modified>
</cp:coreProperties>
</file>